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bookmarkIdSeed="2">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79"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82750" autoAdjust="0"/>
  </p:normalViewPr>
  <p:slideViewPr>
    <p:cSldViewPr>
      <p:cViewPr varScale="1">
        <p:scale>
          <a:sx n="42" d="100"/>
          <a:sy n="42" d="100"/>
        </p:scale>
        <p:origin x="-76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5C8F3D-DF27-4CD0-AB75-1B5FF5BE8C13}"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YE"/>
        </a:p>
      </dgm:t>
    </dgm:pt>
    <dgm:pt modelId="{C601B620-EAAB-46E7-B06D-E951B0192048}">
      <dgm:prSet/>
      <dgm:spPr/>
      <dgm:t>
        <a:bodyPr/>
        <a:lstStyle/>
        <a:p>
          <a:pPr rtl="1"/>
          <a:r>
            <a:rPr lang="ar-SA" b="1" dirty="0" smtClean="0"/>
            <a:t>ثانياً</a:t>
          </a:r>
          <a:r>
            <a:rPr lang="en-US" b="1" dirty="0" smtClean="0"/>
            <a:t>:</a:t>
          </a:r>
          <a:r>
            <a:rPr lang="ar-SA" b="1" dirty="0" smtClean="0"/>
            <a:t>أخذ عينات عديدة من اللحوم المختلفة</a:t>
          </a:r>
          <a:r>
            <a:rPr lang="en-US" b="1" dirty="0" smtClean="0"/>
            <a:t>  </a:t>
          </a:r>
          <a:r>
            <a:rPr lang="ar-SA" b="1" dirty="0" smtClean="0"/>
            <a:t>مذكور على ذبائحها اسم الله </a:t>
          </a:r>
          <a:r>
            <a:rPr lang="ar-SA" b="1" dirty="0" err="1" smtClean="0"/>
            <a:t>ـ</a:t>
          </a:r>
          <a:r>
            <a:rPr lang="ar-SA" b="1" dirty="0" smtClean="0"/>
            <a:t> وغير مذكور على ذبائحها اسم الله</a:t>
          </a:r>
          <a:endParaRPr lang="ar-YE" dirty="0"/>
        </a:p>
      </dgm:t>
    </dgm:pt>
    <dgm:pt modelId="{24633284-E8CC-4792-A322-C17FBA59EAB2}" type="parTrans" cxnId="{D19D7706-D7F0-425A-ACA3-839C8252A0FC}">
      <dgm:prSet/>
      <dgm:spPr/>
      <dgm:t>
        <a:bodyPr/>
        <a:lstStyle/>
        <a:p>
          <a:pPr rtl="1"/>
          <a:endParaRPr lang="ar-YE"/>
        </a:p>
      </dgm:t>
    </dgm:pt>
    <dgm:pt modelId="{23479A01-8A2B-430D-97A3-88C8B25CC643}" type="sibTrans" cxnId="{D19D7706-D7F0-425A-ACA3-839C8252A0FC}">
      <dgm:prSet/>
      <dgm:spPr/>
      <dgm:t>
        <a:bodyPr/>
        <a:lstStyle/>
        <a:p>
          <a:pPr rtl="1"/>
          <a:endParaRPr lang="ar-YE"/>
        </a:p>
      </dgm:t>
    </dgm:pt>
    <dgm:pt modelId="{FCF4684F-907B-4662-89F4-D634060DE9F1}" type="pres">
      <dgm:prSet presAssocID="{1C5C8F3D-DF27-4CD0-AB75-1B5FF5BE8C13}" presName="linear" presStyleCnt="0">
        <dgm:presLayoutVars>
          <dgm:animLvl val="lvl"/>
          <dgm:resizeHandles val="exact"/>
        </dgm:presLayoutVars>
      </dgm:prSet>
      <dgm:spPr/>
      <dgm:t>
        <a:bodyPr/>
        <a:lstStyle/>
        <a:p>
          <a:pPr rtl="1"/>
          <a:endParaRPr lang="ar-YE"/>
        </a:p>
      </dgm:t>
    </dgm:pt>
    <dgm:pt modelId="{6F8D1541-95BB-49DD-A279-A2053AAD8545}" type="pres">
      <dgm:prSet presAssocID="{C601B620-EAAB-46E7-B06D-E951B0192048}" presName="parentText" presStyleLbl="node1" presStyleIdx="0" presStyleCnt="1">
        <dgm:presLayoutVars>
          <dgm:chMax val="0"/>
          <dgm:bulletEnabled val="1"/>
        </dgm:presLayoutVars>
      </dgm:prSet>
      <dgm:spPr/>
      <dgm:t>
        <a:bodyPr/>
        <a:lstStyle/>
        <a:p>
          <a:pPr rtl="1"/>
          <a:endParaRPr lang="ar-YE"/>
        </a:p>
      </dgm:t>
    </dgm:pt>
  </dgm:ptLst>
  <dgm:cxnLst>
    <dgm:cxn modelId="{E840EFCD-3549-4E7A-A6BC-6FD8A6DF5554}" type="presOf" srcId="{1C5C8F3D-DF27-4CD0-AB75-1B5FF5BE8C13}" destId="{FCF4684F-907B-4662-89F4-D634060DE9F1}" srcOrd="0" destOrd="0" presId="urn:microsoft.com/office/officeart/2005/8/layout/vList2"/>
    <dgm:cxn modelId="{B7FB5F02-DAB1-4AFB-9987-01975B47BE03}" type="presOf" srcId="{C601B620-EAAB-46E7-B06D-E951B0192048}" destId="{6F8D1541-95BB-49DD-A279-A2053AAD8545}" srcOrd="0" destOrd="0" presId="urn:microsoft.com/office/officeart/2005/8/layout/vList2"/>
    <dgm:cxn modelId="{D19D7706-D7F0-425A-ACA3-839C8252A0FC}" srcId="{1C5C8F3D-DF27-4CD0-AB75-1B5FF5BE8C13}" destId="{C601B620-EAAB-46E7-B06D-E951B0192048}" srcOrd="0" destOrd="0" parTransId="{24633284-E8CC-4792-A322-C17FBA59EAB2}" sibTransId="{23479A01-8A2B-430D-97A3-88C8B25CC643}"/>
    <dgm:cxn modelId="{A5FF1951-475D-4334-9521-45CE7F8E0156}" type="presParOf" srcId="{FCF4684F-907B-4662-89F4-D634060DE9F1}" destId="{6F8D1541-95BB-49DD-A279-A2053AAD8545}"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233C2889-F326-427E-8F1F-647D0C63873C}" type="doc">
      <dgm:prSet loTypeId="urn:microsoft.com/office/officeart/2005/8/layout/vList2" loCatId="list" qsTypeId="urn:microsoft.com/office/officeart/2005/8/quickstyle/3d7" qsCatId="3D" csTypeId="urn:microsoft.com/office/officeart/2005/8/colors/accent1_2" csCatId="accent1" phldr="1"/>
      <dgm:spPr/>
      <dgm:t>
        <a:bodyPr/>
        <a:lstStyle/>
        <a:p>
          <a:pPr rtl="1"/>
          <a:endParaRPr lang="ar-YE"/>
        </a:p>
      </dgm:t>
    </dgm:pt>
    <dgm:pt modelId="{91F61110-3F5F-4034-A0E0-34E7CCE80F20}">
      <dgm:prSet custT="1"/>
      <dgm:spPr/>
      <dgm:t>
        <a:bodyPr/>
        <a:lstStyle/>
        <a:p>
          <a:pPr rtl="1"/>
          <a:r>
            <a:rPr lang="ar-SA" sz="5400" b="1" dirty="0" smtClean="0"/>
            <a:t>وبذلك نستنتج الحقيقة المدهشة العلمية</a:t>
          </a:r>
          <a:r>
            <a:rPr lang="en-US" sz="5400" b="1" dirty="0" smtClean="0"/>
            <a:t>.. </a:t>
          </a:r>
          <a:r>
            <a:rPr lang="ar-SA" sz="5400" b="1" dirty="0" smtClean="0"/>
            <a:t>أن الحيوان الذي ذكر اسم الله عليه ( بسم الله الله أكبر) وذبح أصبح بعد عملية الذبح والتكبير تقريباً لحماً عقيماً، في حين أن الحيوان الذي لم يكبر عليه بقيت دماؤه محصورة فيه وبالتالي كانت هذه اللحوم غالباً </a:t>
          </a:r>
          <a:r>
            <a:rPr lang="ar-SA" sz="5400" b="1" dirty="0" err="1" smtClean="0"/>
            <a:t>مجرثمة</a:t>
          </a:r>
          <a:r>
            <a:rPr lang="ar-SA" sz="5400" b="1" dirty="0" smtClean="0"/>
            <a:t> بشكل واضح وصريح</a:t>
          </a:r>
          <a:r>
            <a:rPr lang="en-US" sz="5400" b="1" dirty="0" smtClean="0"/>
            <a:t>.</a:t>
          </a:r>
          <a:endParaRPr lang="ar-YE" sz="5400" dirty="0"/>
        </a:p>
      </dgm:t>
    </dgm:pt>
    <dgm:pt modelId="{39BB8AD4-465B-49D2-BEA7-0010A0E91080}" type="parTrans" cxnId="{482CD3F8-9466-4A80-8407-C4B8DC2F2458}">
      <dgm:prSet/>
      <dgm:spPr/>
      <dgm:t>
        <a:bodyPr/>
        <a:lstStyle/>
        <a:p>
          <a:pPr rtl="1"/>
          <a:endParaRPr lang="ar-YE"/>
        </a:p>
      </dgm:t>
    </dgm:pt>
    <dgm:pt modelId="{F1916EF8-937A-4F27-BAF2-5F266C75AD18}" type="sibTrans" cxnId="{482CD3F8-9466-4A80-8407-C4B8DC2F2458}">
      <dgm:prSet/>
      <dgm:spPr/>
      <dgm:t>
        <a:bodyPr/>
        <a:lstStyle/>
        <a:p>
          <a:pPr rtl="1"/>
          <a:endParaRPr lang="ar-YE"/>
        </a:p>
      </dgm:t>
    </dgm:pt>
    <dgm:pt modelId="{B8325E4B-5E19-445F-ACED-C1DC63489B07}" type="pres">
      <dgm:prSet presAssocID="{233C2889-F326-427E-8F1F-647D0C63873C}" presName="linear" presStyleCnt="0">
        <dgm:presLayoutVars>
          <dgm:animLvl val="lvl"/>
          <dgm:resizeHandles val="exact"/>
        </dgm:presLayoutVars>
      </dgm:prSet>
      <dgm:spPr/>
      <dgm:t>
        <a:bodyPr/>
        <a:lstStyle/>
        <a:p>
          <a:pPr rtl="1"/>
          <a:endParaRPr lang="ar-YE"/>
        </a:p>
      </dgm:t>
    </dgm:pt>
    <dgm:pt modelId="{3BF36D05-C878-4493-84E6-E46E3B17549D}" type="pres">
      <dgm:prSet presAssocID="{91F61110-3F5F-4034-A0E0-34E7CCE80F20}" presName="parentText" presStyleLbl="node1" presStyleIdx="0" presStyleCnt="1">
        <dgm:presLayoutVars>
          <dgm:chMax val="0"/>
          <dgm:bulletEnabled val="1"/>
        </dgm:presLayoutVars>
      </dgm:prSet>
      <dgm:spPr/>
      <dgm:t>
        <a:bodyPr/>
        <a:lstStyle/>
        <a:p>
          <a:pPr rtl="1"/>
          <a:endParaRPr lang="ar-YE"/>
        </a:p>
      </dgm:t>
    </dgm:pt>
  </dgm:ptLst>
  <dgm:cxnLst>
    <dgm:cxn modelId="{6E265156-536F-4369-959E-700AA37344F6}" type="presOf" srcId="{91F61110-3F5F-4034-A0E0-34E7CCE80F20}" destId="{3BF36D05-C878-4493-84E6-E46E3B17549D}" srcOrd="0" destOrd="0" presId="urn:microsoft.com/office/officeart/2005/8/layout/vList2"/>
    <dgm:cxn modelId="{C6446ECB-282E-4378-9E24-5F309B0BE630}" type="presOf" srcId="{233C2889-F326-427E-8F1F-647D0C63873C}" destId="{B8325E4B-5E19-445F-ACED-C1DC63489B07}" srcOrd="0" destOrd="0" presId="urn:microsoft.com/office/officeart/2005/8/layout/vList2"/>
    <dgm:cxn modelId="{482CD3F8-9466-4A80-8407-C4B8DC2F2458}" srcId="{233C2889-F326-427E-8F1F-647D0C63873C}" destId="{91F61110-3F5F-4034-A0E0-34E7CCE80F20}" srcOrd="0" destOrd="0" parTransId="{39BB8AD4-465B-49D2-BEA7-0010A0E91080}" sibTransId="{F1916EF8-937A-4F27-BAF2-5F266C75AD18}"/>
    <dgm:cxn modelId="{9A4F9BC8-4DA7-442D-9A0E-F539FA60058C}" type="presParOf" srcId="{B8325E4B-5E19-445F-ACED-C1DC63489B07}" destId="{3BF36D05-C878-4493-84E6-E46E3B17549D}"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1E907388-7835-492F-AF71-CEC5B2F434E8}" type="datetimeFigureOut">
              <a:rPr lang="ar-YE" smtClean="0"/>
              <a:pPr/>
              <a:t>25/06/1431</a:t>
            </a:fld>
            <a:endParaRPr lang="ar-YE"/>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6EEA9278-26B8-4E7A-8A5E-1664D910EB51}" type="slidenum">
              <a:rPr lang="ar-YE" smtClean="0"/>
              <a:pPr/>
              <a:t>‹#›</a:t>
            </a:fld>
            <a:endParaRPr lang="ar-Y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9E9EF5A-731D-4E01-8150-97722797A961}" type="datetimeFigureOut">
              <a:rPr lang="ar-YE" smtClean="0"/>
              <a:pPr/>
              <a:t>25/06/1431</a:t>
            </a:fld>
            <a:endParaRPr lang="ar-YE"/>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YE"/>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640A4AC-43F8-41C5-93C0-5D170EE04CBE}" type="slidenum">
              <a:rPr lang="ar-YE" smtClean="0"/>
              <a:pPr/>
              <a:t>‹#›</a:t>
            </a:fld>
            <a:endParaRPr lang="ar-YE"/>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1</a:t>
            </a:fld>
            <a:endParaRPr lang="ar-Y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2</a:t>
            </a:fld>
            <a:endParaRPr lang="ar-Y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3</a:t>
            </a:fld>
            <a:endParaRPr lang="ar-Y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5</a:t>
            </a:fld>
            <a:endParaRPr lang="ar-Y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19</a:t>
            </a:fld>
            <a:endParaRPr lang="ar-Y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YE" dirty="0"/>
          </a:p>
        </p:txBody>
      </p:sp>
      <p:sp>
        <p:nvSpPr>
          <p:cNvPr id="4" name="عنصر نائب لرقم الشريحة 3"/>
          <p:cNvSpPr>
            <a:spLocks noGrp="1"/>
          </p:cNvSpPr>
          <p:nvPr>
            <p:ph type="sldNum" sz="quarter" idx="10"/>
          </p:nvPr>
        </p:nvSpPr>
        <p:spPr/>
        <p:txBody>
          <a:bodyPr/>
          <a:lstStyle/>
          <a:p>
            <a:fld id="{8640A4AC-43F8-41C5-93C0-5D170EE04CBE}" type="slidenum">
              <a:rPr lang="ar-YE" smtClean="0"/>
              <a:pPr/>
              <a:t>24</a:t>
            </a:fld>
            <a:endParaRPr lang="ar-Y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354FD70-350F-44A9-8BBA-747D55B67040}" type="datetime1">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8676FBE-0E4C-46EA-9874-29BA108C0B76}" type="datetime1">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0F1BFB86-51B2-469E-9AE8-5F99A55F2D8D}" type="datetime1">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6D2DEA64-4AA5-47D1-9D19-0E6BFD5CCCD1}" type="datetime1">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854C265-A99C-4E04-91FC-188C7D63BF61}" type="datetime1">
              <a:rPr lang="ar-SA" smtClean="0"/>
              <a:pPr/>
              <a:t>25/06/1431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6FA92D9-5EBA-466D-9288-8CA4A9AFBB5E}" type="datetime1">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E1BA5EB-A8C0-4B1A-8DE6-2D413C596629}" type="datetime1">
              <a:rPr lang="ar-SA" smtClean="0"/>
              <a:pPr/>
              <a:t>25/06/1431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76F8026-2ADD-4E26-92E8-6D4E66FA67D0}" type="datetime1">
              <a:rPr lang="ar-SA" smtClean="0"/>
              <a:pPr/>
              <a:t>25/06/1431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8FE3439-1057-4DA8-8491-6DBD2935D42D}" type="datetime1">
              <a:rPr lang="ar-SA" smtClean="0"/>
              <a:pPr/>
              <a:t>25/06/1431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4C23F52-525A-47AF-8C9C-4CE03F249366}" type="datetime1">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0BE9D23-8EAC-4F8E-9E74-5F82CA1E406E}" type="datetime1">
              <a:rPr lang="ar-SA" smtClean="0"/>
              <a:pPr/>
              <a:t>25/06/1431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22D285C-E71D-445E-B871-5E8C7F5B2E5D}" type="datetime1">
              <a:rPr lang="ar-SA" smtClean="0"/>
              <a:pPr/>
              <a:t>25/06/1431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3.jpeg"/><Relationship Id="rId7"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YE" dirty="0"/>
          </a:p>
        </p:txBody>
      </p:sp>
      <p:pic>
        <p:nvPicPr>
          <p:cNvPr id="1026" name="Picture 2" descr="F:\باوب بوينت\PowerFinish\PF CD 1\Backgrounds\Vol1\bv10009.jpg"/>
          <p:cNvPicPr>
            <a:picLocks noChangeAspect="1" noChangeArrowheads="1"/>
          </p:cNvPicPr>
          <p:nvPr/>
        </p:nvPicPr>
        <p:blipFill>
          <a:blip r:embed="rId3">
            <a:lum bright="69000" contrast="35000"/>
          </a:blip>
          <a:srcRect/>
          <a:stretch>
            <a:fillRect/>
          </a:stretch>
        </p:blipFill>
        <p:spPr bwMode="auto">
          <a:xfrm>
            <a:off x="-304800" y="0"/>
            <a:ext cx="9753600" cy="7086600"/>
          </a:xfrm>
          <a:prstGeom prst="rect">
            <a:avLst/>
          </a:prstGeom>
          <a:noFill/>
        </p:spPr>
      </p:pic>
      <p:sp>
        <p:nvSpPr>
          <p:cNvPr id="6" name="عنصر نائب للمحتوى 5"/>
          <p:cNvSpPr>
            <a:spLocks noGrp="1"/>
          </p:cNvSpPr>
          <p:nvPr>
            <p:ph idx="1"/>
          </p:nvPr>
        </p:nvSpPr>
        <p:spPr>
          <a:xfrm>
            <a:off x="457200" y="285728"/>
            <a:ext cx="8229600" cy="5840435"/>
          </a:xfrm>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algn="ctr">
              <a:buNone/>
            </a:pPr>
            <a:r>
              <a:rPr lang="ar-SA" sz="9400" dirty="0" smtClean="0">
                <a:ln>
                  <a:solidFill>
                    <a:schemeClr val="tx1"/>
                  </a:solidFill>
                </a:ln>
                <a:solidFill>
                  <a:sysClr val="windowText" lastClr="000000"/>
                </a:solidFill>
                <a:effectLst>
                  <a:glow rad="139700">
                    <a:schemeClr val="accent6">
                      <a:satMod val="175000"/>
                      <a:alpha val="40000"/>
                    </a:schemeClr>
                  </a:glow>
                </a:effectLst>
                <a:cs typeface="DecoType Naskh Variants" pitchFamily="2" charset="-78"/>
              </a:rPr>
              <a:t>بسم الله الرحمن الرحيم</a:t>
            </a:r>
          </a:p>
          <a:p>
            <a:pPr algn="ctr">
              <a:buNone/>
            </a:pPr>
            <a:r>
              <a:rPr lang="ar-SA" sz="10400" dirty="0" smtClean="0">
                <a:ln>
                  <a:solidFill>
                    <a:schemeClr val="tx1"/>
                  </a:solidFill>
                </a:ln>
                <a:solidFill>
                  <a:schemeClr val="tx1">
                    <a:lumMod val="95000"/>
                    <a:lumOff val="5000"/>
                  </a:schemeClr>
                </a:solidFill>
                <a:effectLst>
                  <a:glow rad="101600">
                    <a:schemeClr val="accent2">
                      <a:satMod val="175000"/>
                      <a:alpha val="40000"/>
                    </a:schemeClr>
                  </a:glow>
                </a:effectLst>
                <a:cs typeface="DecoType Naskh Variants" pitchFamily="2" charset="-78"/>
              </a:rPr>
              <a:t>الإعجاز في ذكر اسم الله عند الذبح </a:t>
            </a:r>
            <a:r>
              <a:rPr lang="ar-SA" sz="10400" dirty="0" smtClean="0">
                <a:effectLst>
                  <a:glow rad="228600">
                    <a:schemeClr val="accent2">
                      <a:satMod val="175000"/>
                      <a:alpha val="40000"/>
                    </a:schemeClr>
                  </a:glow>
                </a:effectLst>
                <a:cs typeface="DecoType Naskh Variants" pitchFamily="2" charset="-78"/>
              </a:rPr>
              <a:t>(بسم الله الله أكبر)</a:t>
            </a:r>
            <a:endParaRPr lang="ar-SA" sz="8800" dirty="0" smtClean="0">
              <a:effectLst>
                <a:glow rad="228600">
                  <a:schemeClr val="accent2">
                    <a:satMod val="175000"/>
                    <a:alpha val="40000"/>
                  </a:schemeClr>
                </a:glow>
              </a:effectLst>
              <a:cs typeface="DecoType Naskh Variants" pitchFamily="2" charset="-78"/>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باوب بوينت\PowerFinish\PF CD 1\Backgrounds\Vol1\bv10321.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graphicFrame>
        <p:nvGraphicFramePr>
          <p:cNvPr id="10" name="رسم تخطيطي 9"/>
          <p:cNvGraphicFramePr/>
          <p:nvPr/>
        </p:nvGraphicFramePr>
        <p:xfrm>
          <a:off x="0" y="0"/>
          <a:ext cx="9144000" cy="14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صورة 3" descr="http://www.lovely0smile.com/2006/m/01/194.jpg"/>
          <p:cNvPicPr/>
          <p:nvPr/>
        </p:nvPicPr>
        <p:blipFill>
          <a:blip r:embed="rId7"/>
          <a:srcRect/>
          <a:stretch>
            <a:fillRect/>
          </a:stretch>
        </p:blipFill>
        <p:spPr bwMode="auto">
          <a:xfrm>
            <a:off x="6429388" y="1785926"/>
            <a:ext cx="2714612" cy="2786082"/>
          </a:xfrm>
          <a:prstGeom prst="rect">
            <a:avLst/>
          </a:prstGeom>
          <a:noFill/>
          <a:ln w="9525">
            <a:noFill/>
            <a:miter lim="800000"/>
            <a:headEnd/>
            <a:tailEnd/>
          </a:ln>
        </p:spPr>
      </p:pic>
      <p:pic>
        <p:nvPicPr>
          <p:cNvPr id="6" name="صورة 5" descr="http://www.lovely0smile.com/2006/m/01/193.jpg"/>
          <p:cNvPicPr/>
          <p:nvPr/>
        </p:nvPicPr>
        <p:blipFill>
          <a:blip r:embed="rId8"/>
          <a:srcRect/>
          <a:stretch>
            <a:fillRect/>
          </a:stretch>
        </p:blipFill>
        <p:spPr bwMode="auto">
          <a:xfrm>
            <a:off x="3357554" y="1785926"/>
            <a:ext cx="2787975" cy="2714644"/>
          </a:xfrm>
          <a:prstGeom prst="rect">
            <a:avLst/>
          </a:prstGeom>
          <a:noFill/>
          <a:ln w="9525">
            <a:noFill/>
            <a:miter lim="800000"/>
            <a:headEnd/>
            <a:tailEnd/>
          </a:ln>
        </p:spPr>
      </p:pic>
      <p:pic>
        <p:nvPicPr>
          <p:cNvPr id="8" name="صورة 7" descr="http://www.lovely0smile.com/2006/m/01/192.jpg"/>
          <p:cNvPicPr/>
          <p:nvPr/>
        </p:nvPicPr>
        <p:blipFill>
          <a:blip r:embed="rId9"/>
          <a:srcRect/>
          <a:stretch>
            <a:fillRect/>
          </a:stretch>
        </p:blipFill>
        <p:spPr bwMode="auto">
          <a:xfrm>
            <a:off x="0" y="1857364"/>
            <a:ext cx="3143240" cy="2714644"/>
          </a:xfrm>
          <a:prstGeom prst="rect">
            <a:avLst/>
          </a:prstGeom>
          <a:noFill/>
          <a:ln w="9525">
            <a:noFill/>
            <a:miter lim="800000"/>
            <a:headEnd/>
            <a:tailEnd/>
          </a:ln>
        </p:spPr>
      </p:pic>
      <p:sp>
        <p:nvSpPr>
          <p:cNvPr id="9" name="مستطيل 8"/>
          <p:cNvSpPr/>
          <p:nvPr/>
        </p:nvSpPr>
        <p:spPr>
          <a:xfrm>
            <a:off x="0" y="4857760"/>
            <a:ext cx="8858280" cy="1754326"/>
          </a:xfrm>
          <a:prstGeom prst="rect">
            <a:avLst/>
          </a:prstGeom>
        </p:spPr>
        <p:txBody>
          <a:bodyPr wrap="square">
            <a:spAutoFit/>
          </a:bodyPr>
          <a:lstStyle/>
          <a:p>
            <a:r>
              <a:rPr lang="ar-SA" sz="3600" b="1" dirty="0" smtClean="0"/>
              <a:t>أعضاء الفريق الطبي </a:t>
            </a:r>
            <a:r>
              <a:rPr lang="ar-SA" sz="3600" b="1" dirty="0" err="1" smtClean="0"/>
              <a:t>المخبري</a:t>
            </a:r>
            <a:r>
              <a:rPr lang="ar-SA" sz="3600" b="1" dirty="0" smtClean="0"/>
              <a:t> يقومون بأخذ عينات من اللحوم المختلفة</a:t>
            </a:r>
            <a:r>
              <a:rPr lang="en-US" sz="3600" b="1" dirty="0" smtClean="0"/>
              <a:t/>
            </a:r>
            <a:br>
              <a:rPr lang="en-US" sz="3600" b="1" dirty="0" smtClean="0"/>
            </a:br>
            <a:r>
              <a:rPr lang="ar-SA" sz="3600" b="1" dirty="0" smtClean="0"/>
              <a:t>ويقومون بتسجيل نوع ورقم كل عينة</a:t>
            </a:r>
            <a:endParaRPr lang="ar-YE" sz="3600" dirty="0"/>
          </a:p>
        </p:txBody>
      </p:sp>
      <p:sp>
        <p:nvSpPr>
          <p:cNvPr id="11" name="عنصر نائب لرقم الشريحة 10"/>
          <p:cNvSpPr>
            <a:spLocks noGrp="1"/>
          </p:cNvSpPr>
          <p:nvPr>
            <p:ph type="sldNum" sz="quarter" idx="12"/>
          </p:nvPr>
        </p:nvSpPr>
        <p:spPr/>
        <p:txBody>
          <a:bodyPr/>
          <a:lstStyle/>
          <a:p>
            <a:fld id="{0B34F065-1154-456A-91E3-76DE8E75E17B}" type="slidenum">
              <a:rPr lang="ar-SA" smtClean="0"/>
              <a:pPr/>
              <a:t>10</a:t>
            </a:fld>
            <a:endParaRPr lang="ar-SA"/>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باوب بوينت\PowerFinish\PF CD 1\Backgrounds\Vol1\bv10264.jpg"/>
          <p:cNvPicPr>
            <a:picLocks noChangeAspect="1" noChangeArrowheads="1"/>
          </p:cNvPicPr>
          <p:nvPr/>
        </p:nvPicPr>
        <p:blipFill>
          <a:blip r:embed="rId2"/>
          <a:srcRect/>
          <a:stretch>
            <a:fillRect/>
          </a:stretch>
        </p:blipFill>
        <p:spPr bwMode="auto">
          <a:xfrm>
            <a:off x="0" y="0"/>
            <a:ext cx="9144000" cy="7315200"/>
          </a:xfrm>
          <a:prstGeom prst="rect">
            <a:avLst/>
          </a:prstGeom>
          <a:noFill/>
        </p:spPr>
      </p:pic>
      <p:sp>
        <p:nvSpPr>
          <p:cNvPr id="3" name="مستطيل 2"/>
          <p:cNvSpPr/>
          <p:nvPr/>
        </p:nvSpPr>
        <p:spPr>
          <a:xfrm>
            <a:off x="0" y="428604"/>
            <a:ext cx="8858280" cy="6186309"/>
          </a:xfrm>
          <a:prstGeom prst="rect">
            <a:avLst/>
          </a:prstGeom>
        </p:spPr>
        <p:txBody>
          <a:bodyPr wrap="square">
            <a:spAutoFit/>
          </a:bodyPr>
          <a:lstStyle/>
          <a:p>
            <a:pPr algn="ctr"/>
            <a:r>
              <a:rPr lang="ar-SA" sz="4400" b="1" dirty="0" smtClean="0">
                <a:effectLst>
                  <a:glow rad="101600">
                    <a:schemeClr val="accent2">
                      <a:satMod val="175000"/>
                      <a:alpha val="40000"/>
                    </a:schemeClr>
                  </a:glow>
                </a:effectLst>
              </a:rPr>
              <a:t>المراحل العلمية للدراسة </a:t>
            </a:r>
            <a:r>
              <a:rPr lang="ar-SA" sz="4400" b="1" dirty="0" err="1" smtClean="0">
                <a:effectLst>
                  <a:glow rad="101600">
                    <a:schemeClr val="accent2">
                      <a:satMod val="175000"/>
                      <a:alpha val="40000"/>
                    </a:schemeClr>
                  </a:glow>
                </a:effectLst>
              </a:rPr>
              <a:t>المخبرية</a:t>
            </a:r>
            <a:r>
              <a:rPr lang="ar-SA" sz="4400" b="1" dirty="0" smtClean="0">
                <a:effectLst>
                  <a:glow rad="101600">
                    <a:schemeClr val="accent2">
                      <a:satMod val="175000"/>
                      <a:alpha val="40000"/>
                    </a:schemeClr>
                  </a:glow>
                </a:effectLst>
              </a:rPr>
              <a:t> الجرثومية</a:t>
            </a:r>
            <a:endParaRPr lang="en-US" sz="4400" dirty="0" smtClean="0">
              <a:effectLst>
                <a:glow rad="101600">
                  <a:schemeClr val="accent2">
                    <a:satMod val="175000"/>
                    <a:alpha val="40000"/>
                  </a:schemeClr>
                </a:glow>
              </a:effectLst>
            </a:endParaRPr>
          </a:p>
          <a:p>
            <a:r>
              <a:rPr lang="en-US" sz="4400" b="1" dirty="0" smtClean="0">
                <a:ln>
                  <a:solidFill>
                    <a:srgbClr val="C00000"/>
                  </a:solidFill>
                </a:ln>
              </a:rPr>
              <a:t>*</a:t>
            </a:r>
            <a:r>
              <a:rPr lang="ar-SA" sz="4400" b="1" dirty="0" smtClean="0">
                <a:ln>
                  <a:solidFill>
                    <a:srgbClr val="C00000"/>
                  </a:solidFill>
                </a:ln>
              </a:rPr>
              <a:t>من الناحية الجرثومية</a:t>
            </a:r>
            <a:r>
              <a:rPr lang="en-US" sz="4400" b="1" dirty="0" smtClean="0">
                <a:ln>
                  <a:solidFill>
                    <a:srgbClr val="C00000"/>
                  </a:solidFill>
                </a:ln>
              </a:rPr>
              <a:t>:</a:t>
            </a:r>
            <a:r>
              <a:rPr lang="en-US" sz="4400" b="1" dirty="0" smtClean="0"/>
              <a:t/>
            </a:r>
            <a:br>
              <a:rPr lang="en-US" sz="4400" b="1" dirty="0" smtClean="0"/>
            </a:br>
            <a:r>
              <a:rPr lang="ar-SA" sz="4400" b="1" dirty="0" smtClean="0">
                <a:cs typeface="Traditional Arabic" pitchFamily="2" charset="-78"/>
              </a:rPr>
              <a:t>أجريت دراسة علمية جرثومية على نماذج من لحم العجول المذبوح شرعاً والمكبر عليه ونماذج أخرى من لحم العجول غير المكبر عليه، كما أجريت دراسة جرثومية مماثلة على طيور الفروج المذبوح حَلال والمكبر عليه وطيور الفروج الأخرى غير المكبر عليه وكذا الأمر للخرفان</a:t>
            </a:r>
            <a:r>
              <a:rPr lang="en-US" sz="4400" b="1" dirty="0" smtClean="0">
                <a:cs typeface="Traditional Arabic" pitchFamily="2" charset="-78"/>
              </a:rPr>
              <a:t>. 1</a:t>
            </a:r>
            <a:r>
              <a:rPr lang="ar-SA" sz="4400" b="1" dirty="0" smtClean="0">
                <a:cs typeface="Traditional Arabic" pitchFamily="2" charset="-78"/>
              </a:rPr>
              <a:t>ـ أخذ النماذج واقتطع منها عينات صغيرة حسب الفن الجرثومي</a:t>
            </a:r>
            <a:r>
              <a:rPr lang="en-US" sz="4400" b="1" dirty="0" smtClean="0">
                <a:cs typeface="Traditional Arabic" pitchFamily="2" charset="-78"/>
              </a:rPr>
              <a:t>.</a:t>
            </a:r>
            <a:endParaRPr lang="en-US" sz="4400" dirty="0">
              <a:cs typeface="Traditional Arabic" pitchFamily="2" charset="-78"/>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11</a:t>
            </a:fld>
            <a:endParaRPr lang="ar-SA"/>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باوب بوينت\PowerFinish\PF CD 1\Backgrounds\Vol1\bv10258.jpg"/>
          <p:cNvPicPr>
            <a:picLocks noChangeAspect="1" noChangeArrowheads="1"/>
          </p:cNvPicPr>
          <p:nvPr/>
        </p:nvPicPr>
        <p:blipFill>
          <a:blip r:embed="rId2"/>
          <a:srcRect/>
          <a:stretch>
            <a:fillRect/>
          </a:stretch>
        </p:blipFill>
        <p:spPr bwMode="auto">
          <a:xfrm>
            <a:off x="-304800" y="-228600"/>
            <a:ext cx="9448800" cy="7315200"/>
          </a:xfrm>
          <a:prstGeom prst="rect">
            <a:avLst/>
          </a:prstGeom>
          <a:noFill/>
        </p:spPr>
      </p:pic>
      <p:pic>
        <p:nvPicPr>
          <p:cNvPr id="3" name="صورة 2" descr="http://www.lovely0smile.com/2006/m/01/196.jpg"/>
          <p:cNvPicPr/>
          <p:nvPr/>
        </p:nvPicPr>
        <p:blipFill>
          <a:blip r:embed="rId3"/>
          <a:srcRect/>
          <a:stretch>
            <a:fillRect/>
          </a:stretch>
        </p:blipFill>
        <p:spPr bwMode="auto">
          <a:xfrm>
            <a:off x="5214942" y="0"/>
            <a:ext cx="3929058" cy="2571744"/>
          </a:xfrm>
          <a:prstGeom prst="rect">
            <a:avLst/>
          </a:prstGeom>
          <a:noFill/>
          <a:ln w="9525">
            <a:noFill/>
            <a:miter lim="800000"/>
            <a:headEnd/>
            <a:tailEnd/>
          </a:ln>
        </p:spPr>
      </p:pic>
      <p:pic>
        <p:nvPicPr>
          <p:cNvPr id="4" name="صورة 3" descr="http://www.lovely0smile.com/2006/m/01/195.jpg"/>
          <p:cNvPicPr/>
          <p:nvPr/>
        </p:nvPicPr>
        <p:blipFill>
          <a:blip r:embed="rId4"/>
          <a:srcRect/>
          <a:stretch>
            <a:fillRect/>
          </a:stretch>
        </p:blipFill>
        <p:spPr bwMode="auto">
          <a:xfrm>
            <a:off x="571472" y="0"/>
            <a:ext cx="4286280" cy="2571744"/>
          </a:xfrm>
          <a:prstGeom prst="rect">
            <a:avLst/>
          </a:prstGeom>
          <a:noFill/>
          <a:ln w="9525">
            <a:noFill/>
            <a:miter lim="800000"/>
            <a:headEnd/>
            <a:tailEnd/>
          </a:ln>
        </p:spPr>
      </p:pic>
      <p:sp>
        <p:nvSpPr>
          <p:cNvPr id="5" name="مستطيل 4"/>
          <p:cNvSpPr/>
          <p:nvPr/>
        </p:nvSpPr>
        <p:spPr>
          <a:xfrm>
            <a:off x="-285784" y="2551837"/>
            <a:ext cx="9144064" cy="2862322"/>
          </a:xfrm>
          <a:prstGeom prst="rect">
            <a:avLst/>
          </a:prstGeom>
        </p:spPr>
        <p:txBody>
          <a:bodyPr wrap="square">
            <a:spAutoFit/>
          </a:bodyPr>
          <a:lstStyle/>
          <a:p>
            <a:r>
              <a:rPr lang="ar-SA" sz="3600" b="1" dirty="0" smtClean="0"/>
              <a:t>للدراسة الجرثومية: تؤخذ قطع اللحم من بطن العضلة وليس من السطح الخارجي</a:t>
            </a:r>
            <a:r>
              <a:rPr lang="en-US" sz="3600" b="1" dirty="0" smtClean="0"/>
              <a:t>.</a:t>
            </a:r>
            <a:br>
              <a:rPr lang="en-US" sz="3600" b="1" dirty="0" smtClean="0"/>
            </a:br>
            <a:r>
              <a:rPr lang="en-US" sz="3600" b="1" dirty="0" smtClean="0"/>
              <a:t>2</a:t>
            </a:r>
            <a:r>
              <a:rPr lang="ar-SA" sz="3600" b="1" dirty="0" smtClean="0"/>
              <a:t>ـوضع كل عينة في مزيج من </a:t>
            </a:r>
            <a:r>
              <a:rPr lang="ar-SA" sz="3600" b="1" dirty="0" err="1" smtClean="0"/>
              <a:t>الديتول</a:t>
            </a:r>
            <a:r>
              <a:rPr lang="en-US" sz="3600" b="1" dirty="0" smtClean="0"/>
              <a:t> (10%) </a:t>
            </a:r>
            <a:r>
              <a:rPr lang="ar-SA" sz="3600" b="1" dirty="0" smtClean="0"/>
              <a:t>وذلك لتعقيم السطح كاملاً حتى لا يقال بأن </a:t>
            </a:r>
            <a:r>
              <a:rPr lang="ar-SA" sz="3600" b="1" dirty="0" err="1" smtClean="0"/>
              <a:t>الجرثوم</a:t>
            </a:r>
            <a:r>
              <a:rPr lang="ar-SA" sz="3600" b="1" dirty="0" smtClean="0"/>
              <a:t> أتى من الجراثيم المحيطة بالسطح</a:t>
            </a:r>
            <a:endParaRPr lang="ar-YE" sz="3600" dirty="0"/>
          </a:p>
        </p:txBody>
      </p:sp>
      <p:pic>
        <p:nvPicPr>
          <p:cNvPr id="6" name="صورة 5" descr="http://www.lovely0smile.com/2006/m/01/197.jpg"/>
          <p:cNvPicPr/>
          <p:nvPr/>
        </p:nvPicPr>
        <p:blipFill>
          <a:blip r:embed="rId5"/>
          <a:srcRect/>
          <a:stretch>
            <a:fillRect/>
          </a:stretch>
        </p:blipFill>
        <p:spPr bwMode="auto">
          <a:xfrm>
            <a:off x="500034" y="4857760"/>
            <a:ext cx="4572032" cy="2000240"/>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0B34F065-1154-456A-91E3-76DE8E75E17B}" type="slidenum">
              <a:rPr lang="ar-SA" smtClean="0"/>
              <a:pPr/>
              <a:t>12</a:t>
            </a:fld>
            <a:endParaRPr lang="ar-SA"/>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باوب بوينت\PowerFinish\PF CD 1\Backgrounds\Vol1\bv10051.jpg"/>
          <p:cNvPicPr>
            <a:picLocks noChangeAspect="1" noChangeArrowheads="1"/>
          </p:cNvPicPr>
          <p:nvPr/>
        </p:nvPicPr>
        <p:blipFill>
          <a:blip r:embed="rId2"/>
          <a:srcRect/>
          <a:stretch>
            <a:fillRect/>
          </a:stretch>
        </p:blipFill>
        <p:spPr bwMode="auto">
          <a:xfrm>
            <a:off x="-609600" y="-457200"/>
            <a:ext cx="9753600" cy="7315200"/>
          </a:xfrm>
          <a:prstGeom prst="rect">
            <a:avLst/>
          </a:prstGeom>
          <a:noFill/>
        </p:spPr>
      </p:pic>
      <p:sp>
        <p:nvSpPr>
          <p:cNvPr id="3" name="مستطيل 2"/>
          <p:cNvSpPr/>
          <p:nvPr/>
        </p:nvSpPr>
        <p:spPr>
          <a:xfrm>
            <a:off x="-571536" y="0"/>
            <a:ext cx="9429816" cy="3416320"/>
          </a:xfrm>
          <a:prstGeom prst="rect">
            <a:avLst/>
          </a:prstGeom>
        </p:spPr>
        <p:txBody>
          <a:bodyPr wrap="square">
            <a:spAutoFit/>
          </a:bodyPr>
          <a:lstStyle/>
          <a:p>
            <a:r>
              <a:rPr lang="en-US" sz="3600" b="1" dirty="0" smtClean="0"/>
              <a:t>3</a:t>
            </a:r>
            <a:r>
              <a:rPr lang="ar-SA" sz="3600" b="1" dirty="0" smtClean="0"/>
              <a:t>ـ بعد حوالي ساعة كاملة من النقع </a:t>
            </a:r>
            <a:r>
              <a:rPr lang="ar-SA" sz="3600" b="1" dirty="0" err="1" smtClean="0"/>
              <a:t>بالديتول</a:t>
            </a:r>
            <a:r>
              <a:rPr lang="ar-SA" sz="3600" b="1" dirty="0" smtClean="0"/>
              <a:t> (10%) أخذت هذه القطع اللحمية العائدة للعجول المكبر عليه والعجول غير المكبر عليه وطيور الفروج المكبر عليه وطيور الفروج غير المكبر عليه وكذا الخرفان وزرعت فنياً على وسط </a:t>
            </a:r>
            <a:r>
              <a:rPr lang="ar-SA" sz="3600" b="1" dirty="0" err="1" smtClean="0"/>
              <a:t>ثيوغليكولات</a:t>
            </a:r>
            <a:endParaRPr lang="ar-SA" sz="3600" b="1" dirty="0" smtClean="0"/>
          </a:p>
          <a:p>
            <a:r>
              <a:rPr lang="ar-SA" sz="3600" b="1" dirty="0" smtClean="0"/>
              <a:t>ثم وضعت في المجمد</a:t>
            </a:r>
          </a:p>
          <a:p>
            <a:endParaRPr lang="ar-YE" sz="3600" dirty="0"/>
          </a:p>
        </p:txBody>
      </p:sp>
      <p:pic>
        <p:nvPicPr>
          <p:cNvPr id="4" name="صورة 3" descr="http://www.lovely0smile.com/2006/m/01/199.jpg"/>
          <p:cNvPicPr/>
          <p:nvPr/>
        </p:nvPicPr>
        <p:blipFill>
          <a:blip r:embed="rId3"/>
          <a:srcRect/>
          <a:stretch>
            <a:fillRect/>
          </a:stretch>
        </p:blipFill>
        <p:spPr bwMode="auto">
          <a:xfrm>
            <a:off x="5500694" y="3214686"/>
            <a:ext cx="3359479" cy="2714644"/>
          </a:xfrm>
          <a:prstGeom prst="rect">
            <a:avLst/>
          </a:prstGeom>
          <a:noFill/>
          <a:ln w="9525">
            <a:noFill/>
            <a:miter lim="800000"/>
            <a:headEnd/>
            <a:tailEnd/>
          </a:ln>
        </p:spPr>
      </p:pic>
      <p:pic>
        <p:nvPicPr>
          <p:cNvPr id="5" name="صورة 4" descr="http://www.lovely0smile.com/2006/m/01/198.jpg"/>
          <p:cNvPicPr/>
          <p:nvPr/>
        </p:nvPicPr>
        <p:blipFill>
          <a:blip r:embed="rId4"/>
          <a:srcRect/>
          <a:stretch>
            <a:fillRect/>
          </a:stretch>
        </p:blipFill>
        <p:spPr bwMode="auto">
          <a:xfrm>
            <a:off x="1928794" y="3214686"/>
            <a:ext cx="3501408" cy="2714644"/>
          </a:xfrm>
          <a:prstGeom prst="rect">
            <a:avLst/>
          </a:prstGeom>
          <a:noFill/>
          <a:ln w="9525">
            <a:noFill/>
            <a:miter lim="800000"/>
            <a:headEnd/>
            <a:tailEnd/>
          </a:ln>
        </p:spPr>
      </p:pic>
      <p:pic>
        <p:nvPicPr>
          <p:cNvPr id="6" name="صورة 5" descr="http://www.lovely0smile.com/2006/m/01/200.jpg"/>
          <p:cNvPicPr/>
          <p:nvPr/>
        </p:nvPicPr>
        <p:blipFill>
          <a:blip r:embed="rId5"/>
          <a:srcRect/>
          <a:stretch>
            <a:fillRect/>
          </a:stretch>
        </p:blipFill>
        <p:spPr bwMode="auto">
          <a:xfrm>
            <a:off x="-642974" y="3286124"/>
            <a:ext cx="2428892" cy="2643206"/>
          </a:xfrm>
          <a:prstGeom prst="rect">
            <a:avLst/>
          </a:prstGeom>
          <a:noFill/>
          <a:ln w="9525">
            <a:noFill/>
            <a:miter lim="800000"/>
            <a:headEnd/>
            <a:tailEnd/>
          </a:ln>
        </p:spPr>
      </p:pic>
      <p:sp>
        <p:nvSpPr>
          <p:cNvPr id="7" name="عنصر نائب لرقم الشريحة 6"/>
          <p:cNvSpPr>
            <a:spLocks noGrp="1"/>
          </p:cNvSpPr>
          <p:nvPr>
            <p:ph type="sldNum" sz="quarter" idx="12"/>
          </p:nvPr>
        </p:nvSpPr>
        <p:spPr/>
        <p:txBody>
          <a:bodyPr/>
          <a:lstStyle/>
          <a:p>
            <a:fld id="{0B34F065-1154-456A-91E3-76DE8E75E17B}" type="slidenum">
              <a:rPr lang="ar-SA" smtClean="0"/>
              <a:pPr/>
              <a:t>13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par>
                                <p:cTn id="12" presetID="3"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horizontal)">
                                      <p:cBhvr>
                                        <p:cTn id="14" dur="500"/>
                                        <p:tgtEl>
                                          <p:spTgt spid="5"/>
                                        </p:tgtEl>
                                      </p:cBhvr>
                                    </p:animEffect>
                                  </p:childTnLst>
                                </p:cTn>
                              </p:par>
                              <p:par>
                                <p:cTn id="15" presetID="3" presetClass="entr" presetSubtype="1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باوب بوينت\PowerFinish\PF CD 1\Backgrounds\Vol2\bv20284.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مستطيل 2"/>
          <p:cNvSpPr/>
          <p:nvPr/>
        </p:nvSpPr>
        <p:spPr>
          <a:xfrm>
            <a:off x="2428860" y="0"/>
            <a:ext cx="6715140" cy="6863417"/>
          </a:xfrm>
          <a:prstGeom prst="rect">
            <a:avLst/>
          </a:prstGeom>
        </p:spPr>
        <p:txBody>
          <a:bodyPr wrap="square">
            <a:spAutoFit/>
          </a:bodyPr>
          <a:lstStyle/>
          <a:p>
            <a:pPr algn="ctr"/>
            <a:r>
              <a:rPr lang="ar-SA" sz="4400" b="1" dirty="0" smtClean="0"/>
              <a:t>وبعد استخراج العينات من المجمد لوحظ ما يلي أن كل أنواع لحم العجول والفروج والخرفان المكبر عليها لم يلاحظ عليها أي نمو جرثومي إطلاقاً، وبدا الوسط عقيماً ورائقاً</a:t>
            </a:r>
            <a:r>
              <a:rPr lang="en-US" sz="4400" b="1" dirty="0" smtClean="0"/>
              <a:t>.</a:t>
            </a:r>
            <a:br>
              <a:rPr lang="en-US" sz="4400" b="1" dirty="0" smtClean="0"/>
            </a:br>
            <a:r>
              <a:rPr lang="en-US" sz="4400" b="1" dirty="0" smtClean="0"/>
              <a:t>-</a:t>
            </a:r>
            <a:r>
              <a:rPr lang="ar-SA" sz="4400" b="1" dirty="0" smtClean="0"/>
              <a:t>أما الفروج والخرفان والعجول غير المكبر عليها فقد بدا فيه نمواً جرثومياً غزيراً، وبدا الوسط المستنبت (</a:t>
            </a:r>
            <a:r>
              <a:rPr lang="ar-SA" sz="4400" b="1" dirty="0" err="1" smtClean="0"/>
              <a:t>ثيوغليكولات</a:t>
            </a:r>
            <a:r>
              <a:rPr lang="ar-SA" sz="4400" b="1" dirty="0" smtClean="0"/>
              <a:t>) معكر جداً</a:t>
            </a:r>
            <a:r>
              <a:rPr lang="en-US" sz="4000" b="1" dirty="0" smtClean="0"/>
              <a:t>:</a:t>
            </a:r>
            <a:endParaRPr lang="ar-YE" sz="4000" b="1" dirty="0" smtClean="0"/>
          </a:p>
        </p:txBody>
      </p:sp>
      <p:pic>
        <p:nvPicPr>
          <p:cNvPr id="4" name="صورة 3" descr="http://www.lovely0smile.com/2006/m/01/201.jpg"/>
          <p:cNvPicPr/>
          <p:nvPr/>
        </p:nvPicPr>
        <p:blipFill>
          <a:blip r:embed="rId3"/>
          <a:srcRect/>
          <a:stretch>
            <a:fillRect/>
          </a:stretch>
        </p:blipFill>
        <p:spPr bwMode="auto">
          <a:xfrm>
            <a:off x="-285784" y="0"/>
            <a:ext cx="2786082" cy="5143512"/>
          </a:xfrm>
          <a:prstGeom prst="rect">
            <a:avLst/>
          </a:prstGeom>
          <a:noFill/>
          <a:ln w="9525">
            <a:noFill/>
            <a:miter lim="800000"/>
            <a:headEnd/>
            <a:tailEnd/>
          </a:ln>
        </p:spPr>
      </p:pic>
      <p:sp>
        <p:nvSpPr>
          <p:cNvPr id="5" name="عنصر نائب لرقم الشريحة 4"/>
          <p:cNvSpPr>
            <a:spLocks noGrp="1"/>
          </p:cNvSpPr>
          <p:nvPr>
            <p:ph type="sldNum" sz="quarter" idx="12"/>
          </p:nvPr>
        </p:nvSpPr>
        <p:spPr/>
        <p:txBody>
          <a:bodyPr/>
          <a:lstStyle/>
          <a:p>
            <a:fld id="{0B34F065-1154-456A-91E3-76DE8E75E17B}" type="slidenum">
              <a:rPr lang="ar-SA" smtClean="0"/>
              <a:pPr/>
              <a:t>14</a:t>
            </a:fld>
            <a:endParaRPr lang="ar-SA"/>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2\bv20111.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مستطيل 2"/>
          <p:cNvSpPr/>
          <p:nvPr/>
        </p:nvSpPr>
        <p:spPr>
          <a:xfrm>
            <a:off x="0" y="0"/>
            <a:ext cx="8858280" cy="7294305"/>
          </a:xfrm>
          <a:prstGeom prst="rect">
            <a:avLst/>
          </a:prstGeom>
        </p:spPr>
        <p:txBody>
          <a:bodyPr wrap="square">
            <a:spAutoFit/>
          </a:bodyPr>
          <a:lstStyle/>
          <a:p>
            <a:r>
              <a:rPr lang="ar-SA" sz="3600" b="1" dirty="0" smtClean="0">
                <a:cs typeface="Traditional Arabic" pitchFamily="2" charset="-78"/>
              </a:rPr>
              <a:t>بعد (24) ساعة بإجراء نقل من هذه المستنبتات فنياً على ثلاثة أوساط تشخيصية</a:t>
            </a:r>
            <a:r>
              <a:rPr lang="en-US" sz="3600" b="1" dirty="0" smtClean="0">
                <a:cs typeface="Traditional Arabic" pitchFamily="2" charset="-78"/>
              </a:rPr>
              <a:t>:</a:t>
            </a:r>
            <a:br>
              <a:rPr lang="en-US" sz="3600" b="1" dirty="0" smtClean="0">
                <a:cs typeface="Traditional Arabic" pitchFamily="2" charset="-78"/>
              </a:rPr>
            </a:br>
            <a:r>
              <a:rPr lang="en-US" sz="3600" b="1" dirty="0" smtClean="0">
                <a:effectLst>
                  <a:glow rad="139700">
                    <a:schemeClr val="accent3">
                      <a:satMod val="175000"/>
                      <a:alpha val="40000"/>
                    </a:schemeClr>
                  </a:glow>
                </a:effectLst>
                <a:cs typeface="Traditional Arabic" pitchFamily="2" charset="-78"/>
              </a:rPr>
              <a:t>a-</a:t>
            </a:r>
            <a:r>
              <a:rPr lang="ar-SA" sz="3600" b="1" dirty="0" smtClean="0">
                <a:effectLst>
                  <a:glow rad="139700">
                    <a:schemeClr val="accent3">
                      <a:satMod val="175000"/>
                      <a:alpha val="40000"/>
                    </a:schemeClr>
                  </a:glow>
                </a:effectLst>
                <a:cs typeface="Traditional Arabic" pitchFamily="2" charset="-78"/>
              </a:rPr>
              <a:t>الوسط الأول: الغراء المغذي</a:t>
            </a:r>
            <a:r>
              <a:rPr lang="en-US" sz="3600" b="1" dirty="0" smtClean="0">
                <a:effectLst>
                  <a:glow rad="139700">
                    <a:schemeClr val="accent3">
                      <a:satMod val="175000"/>
                      <a:alpha val="40000"/>
                    </a:schemeClr>
                  </a:glow>
                </a:effectLst>
                <a:cs typeface="Traditional Arabic" pitchFamily="2" charset="-78"/>
              </a:rPr>
              <a:t>.</a:t>
            </a:r>
            <a:r>
              <a:rPr lang="en-US" sz="3600" b="1" dirty="0" smtClean="0">
                <a:cs typeface="Traditional Arabic" pitchFamily="2" charset="-78"/>
              </a:rPr>
              <a:t/>
            </a:r>
            <a:br>
              <a:rPr lang="en-US" sz="3600" b="1" dirty="0" smtClean="0">
                <a:cs typeface="Traditional Arabic" pitchFamily="2" charset="-78"/>
              </a:rPr>
            </a:br>
            <a:r>
              <a:rPr lang="en-US" sz="3600" b="1" dirty="0" smtClean="0">
                <a:cs typeface="Traditional Arabic" pitchFamily="2" charset="-78"/>
              </a:rPr>
              <a:t>b-</a:t>
            </a:r>
            <a:r>
              <a:rPr lang="ar-SA" sz="3600" b="1" dirty="0" smtClean="0">
                <a:effectLst>
                  <a:glow rad="139700">
                    <a:schemeClr val="accent3">
                      <a:satMod val="175000"/>
                      <a:alpha val="40000"/>
                    </a:schemeClr>
                  </a:glow>
                </a:effectLst>
                <a:cs typeface="Traditional Arabic" pitchFamily="2" charset="-78"/>
              </a:rPr>
              <a:t>الوسط الثاني</a:t>
            </a:r>
            <a:r>
              <a:rPr lang="en-US" sz="3600" b="1" dirty="0" smtClean="0">
                <a:effectLst>
                  <a:glow rad="139700">
                    <a:schemeClr val="accent3">
                      <a:satMod val="175000"/>
                      <a:alpha val="40000"/>
                    </a:schemeClr>
                  </a:glow>
                </a:effectLst>
                <a:cs typeface="Traditional Arabic" pitchFamily="2" charset="-78"/>
              </a:rPr>
              <a:t>: </a:t>
            </a:r>
            <a:r>
              <a:rPr lang="ar-SA" sz="3600" b="1" dirty="0" smtClean="0">
                <a:effectLst>
                  <a:glow rad="139700">
                    <a:schemeClr val="accent3">
                      <a:satMod val="175000"/>
                      <a:alpha val="40000"/>
                    </a:schemeClr>
                  </a:glow>
                </a:effectLst>
                <a:cs typeface="Traditional Arabic" pitchFamily="2" charset="-78"/>
              </a:rPr>
              <a:t>وسط تشخيصي للعصيات السلبية الغرام </a:t>
            </a:r>
            <a:r>
              <a:rPr lang="en-US" sz="3600" b="1" dirty="0" smtClean="0">
                <a:effectLst>
                  <a:glow rad="139700">
                    <a:schemeClr val="accent3">
                      <a:satMod val="175000"/>
                      <a:alpha val="40000"/>
                    </a:schemeClr>
                  </a:glow>
                </a:effectLst>
                <a:cs typeface="Traditional Arabic" pitchFamily="2" charset="-78"/>
              </a:rPr>
              <a:t> EMB</a:t>
            </a:r>
            <a:br>
              <a:rPr lang="en-US" sz="3600" b="1" dirty="0" smtClean="0">
                <a:effectLst>
                  <a:glow rad="139700">
                    <a:schemeClr val="accent3">
                      <a:satMod val="175000"/>
                      <a:alpha val="40000"/>
                    </a:schemeClr>
                  </a:glow>
                </a:effectLst>
                <a:cs typeface="Traditional Arabic" pitchFamily="2" charset="-78"/>
              </a:rPr>
            </a:br>
            <a:r>
              <a:rPr lang="en-US" sz="3600" b="1" dirty="0" smtClean="0">
                <a:effectLst>
                  <a:glow rad="139700">
                    <a:schemeClr val="accent3">
                      <a:satMod val="175000"/>
                      <a:alpha val="40000"/>
                    </a:schemeClr>
                  </a:glow>
                </a:effectLst>
                <a:cs typeface="Traditional Arabic" pitchFamily="2" charset="-78"/>
              </a:rPr>
              <a:t>c-</a:t>
            </a:r>
            <a:r>
              <a:rPr lang="ar-SA" sz="3600" b="1" dirty="0" smtClean="0">
                <a:effectLst>
                  <a:glow rad="139700">
                    <a:schemeClr val="accent3">
                      <a:satMod val="175000"/>
                      <a:alpha val="40000"/>
                    </a:schemeClr>
                  </a:glow>
                </a:effectLst>
                <a:cs typeface="Traditional Arabic" pitchFamily="2" charset="-78"/>
              </a:rPr>
              <a:t>الوسط الثالث</a:t>
            </a:r>
            <a:r>
              <a:rPr lang="en-US" sz="3600" b="1" dirty="0" smtClean="0">
                <a:effectLst>
                  <a:glow rad="139700">
                    <a:schemeClr val="accent3">
                      <a:satMod val="175000"/>
                      <a:alpha val="40000"/>
                    </a:schemeClr>
                  </a:glow>
                </a:effectLst>
                <a:cs typeface="Traditional Arabic" pitchFamily="2" charset="-78"/>
              </a:rPr>
              <a:t>: </a:t>
            </a:r>
            <a:r>
              <a:rPr lang="ar-SA" sz="3600" b="1" dirty="0" smtClean="0">
                <a:effectLst>
                  <a:glow rad="139700">
                    <a:schemeClr val="accent3">
                      <a:satMod val="175000"/>
                      <a:alpha val="40000"/>
                    </a:schemeClr>
                  </a:glow>
                </a:effectLst>
                <a:cs typeface="Traditional Arabic" pitchFamily="2" charset="-78"/>
              </a:rPr>
              <a:t>غراء بالدم</a:t>
            </a:r>
            <a:r>
              <a:rPr lang="en-US" sz="3600" b="1" dirty="0" smtClean="0">
                <a:effectLst>
                  <a:glow rad="139700">
                    <a:schemeClr val="accent3">
                      <a:satMod val="175000"/>
                      <a:alpha val="40000"/>
                    </a:schemeClr>
                  </a:glow>
                </a:effectLst>
                <a:cs typeface="Traditional Arabic" pitchFamily="2" charset="-78"/>
              </a:rPr>
              <a:t>.</a:t>
            </a:r>
            <a:r>
              <a:rPr lang="en-US" sz="3600" b="1" dirty="0" smtClean="0">
                <a:cs typeface="Traditional Arabic" pitchFamily="2" charset="-78"/>
              </a:rPr>
              <a:t/>
            </a:r>
            <a:br>
              <a:rPr lang="en-US" sz="3600" b="1" dirty="0" smtClean="0">
                <a:cs typeface="Traditional Arabic" pitchFamily="2" charset="-78"/>
              </a:rPr>
            </a:br>
            <a:r>
              <a:rPr lang="en-US" sz="3600" b="1" dirty="0" smtClean="0">
                <a:cs typeface="Traditional Arabic" pitchFamily="2" charset="-78"/>
              </a:rPr>
              <a:t>*</a:t>
            </a:r>
            <a:r>
              <a:rPr lang="ar-SA" sz="3600" b="1" dirty="0" smtClean="0">
                <a:cs typeface="Traditional Arabic" pitchFamily="2" charset="-78"/>
              </a:rPr>
              <a:t>فتبيَّن بعد (48) ساعة من إجراء عمليات النقل أن المستنبتات التي نقل عليها محصول الزرع الآتي من العجل المكبر عليه والفروج المكبر عليه وكذا الخروف كانت عقيمة تماماً، يعني </a:t>
            </a:r>
            <a:r>
              <a:rPr lang="ar-SA" sz="3600" b="1" dirty="0" err="1" smtClean="0">
                <a:cs typeface="Traditional Arabic" pitchFamily="2" charset="-78"/>
              </a:rPr>
              <a:t>بعقامة</a:t>
            </a:r>
            <a:r>
              <a:rPr lang="ar-SA" sz="3600" b="1" dirty="0" smtClean="0">
                <a:cs typeface="Traditional Arabic" pitchFamily="2" charset="-78"/>
              </a:rPr>
              <a:t> قد تزيد عن (99</a:t>
            </a:r>
            <a:r>
              <a:rPr lang="en-US" sz="3600" b="1" dirty="0" smtClean="0">
                <a:cs typeface="Traditional Arabic" pitchFamily="2" charset="-78"/>
              </a:rPr>
              <a:t>%).</a:t>
            </a:r>
            <a:br>
              <a:rPr lang="en-US" sz="3600" b="1" dirty="0" smtClean="0">
                <a:cs typeface="Traditional Arabic" pitchFamily="2" charset="-78"/>
              </a:rPr>
            </a:br>
            <a:r>
              <a:rPr lang="en-US" sz="3600" b="1" dirty="0" smtClean="0">
                <a:cs typeface="Traditional Arabic" pitchFamily="2" charset="-78"/>
              </a:rPr>
              <a:t>*</a:t>
            </a:r>
            <a:r>
              <a:rPr lang="ar-SA" sz="3600" b="1" dirty="0" smtClean="0">
                <a:cs typeface="Traditional Arabic" pitchFamily="2" charset="-78"/>
              </a:rPr>
              <a:t>أما العجل غير المكبر عليه والفروج غير المكبر وكذا الخروف فبدت عليه </a:t>
            </a:r>
            <a:r>
              <a:rPr lang="ar-SA" sz="3600" b="1" dirty="0" err="1" smtClean="0">
                <a:cs typeface="Traditional Arabic" pitchFamily="2" charset="-78"/>
              </a:rPr>
              <a:t>نموات</a:t>
            </a:r>
            <a:r>
              <a:rPr lang="ar-SA" sz="3600" b="1" dirty="0" smtClean="0">
                <a:cs typeface="Traditional Arabic" pitchFamily="2" charset="-78"/>
              </a:rPr>
              <a:t> جرثومية غزيرة جداً</a:t>
            </a:r>
            <a:r>
              <a:rPr lang="en-US" sz="3600" b="1" dirty="0" smtClean="0">
                <a:cs typeface="Traditional Arabic" pitchFamily="2" charset="-78"/>
              </a:rPr>
              <a:t>.</a:t>
            </a:r>
            <a:r>
              <a:rPr lang="en-US" sz="3600" b="1" dirty="0" smtClean="0"/>
              <a:t/>
            </a:r>
            <a:br>
              <a:rPr lang="en-US" sz="3600" b="1" dirty="0" smtClean="0"/>
            </a:br>
            <a:r>
              <a:rPr lang="en-US" sz="3600" b="1" dirty="0" smtClean="0"/>
              <a:t/>
            </a:r>
            <a:br>
              <a:rPr lang="en-US" sz="3600" b="1" dirty="0" smtClean="0"/>
            </a:br>
            <a:endParaRPr lang="ar-YE" sz="3600"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15</a:t>
            </a:fld>
            <a:endParaRPr lang="ar-SA"/>
          </a:p>
        </p:txBody>
      </p:sp>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باوب بوينت\PowerFinish\PF CD 1\Backgrounds\Vol2\bv20037.jpg"/>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
        <p:nvSpPr>
          <p:cNvPr id="3" name="مستطيل 2"/>
          <p:cNvSpPr/>
          <p:nvPr/>
        </p:nvSpPr>
        <p:spPr>
          <a:xfrm>
            <a:off x="0" y="0"/>
            <a:ext cx="8858280" cy="3785652"/>
          </a:xfrm>
          <a:prstGeom prst="rect">
            <a:avLst/>
          </a:prstGeom>
        </p:spPr>
        <p:txBody>
          <a:bodyPr wrap="square">
            <a:spAutoFit/>
          </a:bodyPr>
          <a:lstStyle/>
          <a:p>
            <a:r>
              <a:rPr lang="ar-SA" sz="4000" b="1" dirty="0" smtClean="0"/>
              <a:t>لوحظ على الغراء بالدم نمو غزير من الجراثيم المكورات العنقودية والحالة للدم بصورة خاصة، والمكورات العقدية أيضاً الحالة للدم، ومكورات عديدة أخرى لوحظ على وسط</a:t>
            </a:r>
            <a:r>
              <a:rPr lang="en-US" sz="4000" b="1" dirty="0" smtClean="0"/>
              <a:t> EMB </a:t>
            </a:r>
            <a:r>
              <a:rPr lang="ar-SA" sz="4000" b="1" dirty="0" smtClean="0"/>
              <a:t>نمو كبير لجراثيم سلبية الغرام كالعصيات </a:t>
            </a:r>
            <a:r>
              <a:rPr lang="ar-SA" sz="4000" b="1" dirty="0" err="1" smtClean="0"/>
              <a:t>الكولونية</a:t>
            </a:r>
            <a:r>
              <a:rPr lang="ar-SA" sz="4000" b="1" dirty="0" smtClean="0"/>
              <a:t> والعصيات المشبهة </a:t>
            </a:r>
            <a:r>
              <a:rPr lang="ar-SA" sz="4000" b="1" dirty="0" err="1" smtClean="0"/>
              <a:t>بالكولونية</a:t>
            </a:r>
            <a:r>
              <a:rPr lang="en-US" sz="4000" b="1" dirty="0" smtClean="0"/>
              <a:t>.</a:t>
            </a:r>
            <a:endParaRPr lang="ar-YE" sz="4000" dirty="0"/>
          </a:p>
        </p:txBody>
      </p:sp>
      <p:pic>
        <p:nvPicPr>
          <p:cNvPr id="4" name="صورة 3" descr="http://www.lovely0smile.com/2006/m/01/202.jpg"/>
          <p:cNvPicPr/>
          <p:nvPr/>
        </p:nvPicPr>
        <p:blipFill>
          <a:blip r:embed="rId3"/>
          <a:srcRect/>
          <a:stretch>
            <a:fillRect/>
          </a:stretch>
        </p:blipFill>
        <p:spPr bwMode="auto">
          <a:xfrm>
            <a:off x="6143636" y="4786322"/>
            <a:ext cx="3000364" cy="2071678"/>
          </a:xfrm>
          <a:prstGeom prst="rect">
            <a:avLst/>
          </a:prstGeom>
          <a:noFill/>
          <a:ln w="9525">
            <a:noFill/>
            <a:miter lim="800000"/>
            <a:headEnd/>
            <a:tailEnd/>
          </a:ln>
        </p:spPr>
      </p:pic>
      <p:pic>
        <p:nvPicPr>
          <p:cNvPr id="5" name="صورة 4" descr="http://www.lovely0smile.com/2006/m/01/203.jpg"/>
          <p:cNvPicPr/>
          <p:nvPr/>
        </p:nvPicPr>
        <p:blipFill>
          <a:blip r:embed="rId4"/>
          <a:srcRect/>
          <a:stretch>
            <a:fillRect/>
          </a:stretch>
        </p:blipFill>
        <p:spPr bwMode="auto">
          <a:xfrm>
            <a:off x="2857488" y="4714884"/>
            <a:ext cx="3000396" cy="2143116"/>
          </a:xfrm>
          <a:prstGeom prst="rect">
            <a:avLst/>
          </a:prstGeom>
          <a:noFill/>
          <a:ln w="9525">
            <a:noFill/>
            <a:miter lim="800000"/>
            <a:headEnd/>
            <a:tailEnd/>
          </a:ln>
        </p:spPr>
      </p:pic>
      <p:pic>
        <p:nvPicPr>
          <p:cNvPr id="6" name="صورة 5" descr="http://www.lovely0smile.com/2006/m/01/204.jpg"/>
          <p:cNvPicPr/>
          <p:nvPr/>
        </p:nvPicPr>
        <p:blipFill>
          <a:blip r:embed="rId5"/>
          <a:srcRect/>
          <a:stretch>
            <a:fillRect/>
          </a:stretch>
        </p:blipFill>
        <p:spPr bwMode="auto">
          <a:xfrm>
            <a:off x="0" y="4714884"/>
            <a:ext cx="2571736" cy="2143116"/>
          </a:xfrm>
          <a:prstGeom prst="rect">
            <a:avLst/>
          </a:prstGeom>
          <a:noFill/>
          <a:ln w="9525">
            <a:noFill/>
            <a:miter lim="800000"/>
            <a:headEnd/>
            <a:tailEnd/>
          </a:ln>
        </p:spPr>
      </p:pic>
      <p:sp>
        <p:nvSpPr>
          <p:cNvPr id="3075" name="Text Box 3"/>
          <p:cNvSpPr txBox="1">
            <a:spLocks noChangeArrowheads="1"/>
          </p:cNvSpPr>
          <p:nvPr/>
        </p:nvSpPr>
        <p:spPr bwMode="auto">
          <a:xfrm>
            <a:off x="6286512" y="3643314"/>
            <a:ext cx="2643206" cy="11430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وسط</a:t>
            </a:r>
            <a:r>
              <a:rPr kumimoji="0" lang="en-US"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تشخيصي</a:t>
            </a:r>
            <a: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(غراء</a:t>
            </a:r>
            <a:r>
              <a:rPr kumimoji="0" lang="en-US"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بالدم)</a:t>
            </a:r>
            <a:r>
              <a:rPr kumimoji="0" lang="en-US" sz="1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1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endParaRPr kumimoji="0" lang="ar-Y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Text Box 4"/>
          <p:cNvSpPr txBox="1">
            <a:spLocks noChangeArrowheads="1"/>
          </p:cNvSpPr>
          <p:nvPr/>
        </p:nvSpPr>
        <p:spPr bwMode="auto">
          <a:xfrm>
            <a:off x="2928926" y="3571876"/>
            <a:ext cx="2786082" cy="107157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36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وسط</a:t>
            </a:r>
            <a:r>
              <a:rPr kumimoji="0" lang="en-US" sz="36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3600" b="1" i="0" u="none" strike="noStrike" cap="none" normalizeH="0" baseline="0" dirty="0" smtClean="0">
                <a:ln>
                  <a:noFill/>
                </a:ln>
                <a:solidFill>
                  <a:srgbClr val="336699"/>
                </a:solidFill>
                <a:effectLst/>
                <a:latin typeface="Arial" pitchFamily="34" charset="0"/>
                <a:ea typeface="Arial" pitchFamily="34" charset="0"/>
                <a:cs typeface="Arial" pitchFamily="34" charset="0"/>
              </a:rPr>
              <a:t>تشخيصي</a:t>
            </a:r>
            <a:r>
              <a:rPr kumimoji="0" lang="en-US" sz="36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36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en-US" sz="3600" b="1" i="0" u="none" strike="noStrike" cap="none" normalizeH="0" baseline="0" dirty="0" smtClean="0">
                <a:ln>
                  <a:noFill/>
                </a:ln>
                <a:solidFill>
                  <a:srgbClr val="336699"/>
                </a:solidFill>
                <a:effectLst/>
                <a:latin typeface="Arial" pitchFamily="34" charset="0"/>
                <a:ea typeface="Arial" pitchFamily="34" charset="0"/>
                <a:cs typeface="Arial" pitchFamily="34" charset="0"/>
              </a:rPr>
              <a:t>(EMB)</a:t>
            </a:r>
            <a:endParaRPr kumimoji="0" lang="ar-YE"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7" name="Text Box 5"/>
          <p:cNvSpPr txBox="1">
            <a:spLocks noChangeArrowheads="1"/>
          </p:cNvSpPr>
          <p:nvPr/>
        </p:nvSpPr>
        <p:spPr bwMode="auto">
          <a:xfrm>
            <a:off x="0" y="3643314"/>
            <a:ext cx="2428860" cy="100013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وسط</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تشخيصي</a:t>
            </a:r>
            <a: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(غراء</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مغذي)</a:t>
            </a:r>
            <a:endParaRPr kumimoji="0" lang="ar-Y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عنصر نائب لرقم الشريحة 9"/>
          <p:cNvSpPr>
            <a:spLocks noGrp="1"/>
          </p:cNvSpPr>
          <p:nvPr>
            <p:ph type="sldNum" sz="quarter" idx="12"/>
          </p:nvPr>
        </p:nvSpPr>
        <p:spPr/>
        <p:txBody>
          <a:bodyPr/>
          <a:lstStyle/>
          <a:p>
            <a:fld id="{0B34F065-1154-456A-91E3-76DE8E75E17B}" type="slidenum">
              <a:rPr lang="ar-SA" smtClean="0"/>
              <a:pPr/>
              <a:t>16</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par>
                                <p:cTn id="14" presetID="1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par>
                                <p:cTn id="17" presetID="1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باوب بوينت\PowerFinish\PF CD 1\Backgrounds\Vol2\bv20007.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3" name="مستطيل 2"/>
          <p:cNvSpPr/>
          <p:nvPr/>
        </p:nvSpPr>
        <p:spPr>
          <a:xfrm>
            <a:off x="0" y="0"/>
            <a:ext cx="8858280" cy="2554545"/>
          </a:xfrm>
          <a:prstGeom prst="rect">
            <a:avLst/>
          </a:prstGeom>
        </p:spPr>
        <p:txBody>
          <a:bodyPr wrap="square">
            <a:spAutoFit/>
          </a:bodyPr>
          <a:lstStyle/>
          <a:p>
            <a:r>
              <a:rPr lang="ar-SA" sz="3200" b="1" dirty="0" smtClean="0"/>
              <a:t>في حين على الغراء العادي بدا نمواً جرثومياً غزيراً للفروج غير المكبر عليه ولحم العجل والخروف غير المكبر عليه، في حين أن لحم العجل والخروف المكبر عليه ولحم الفروج المكبر عليه لم يلاحظ أي </a:t>
            </a:r>
            <a:r>
              <a:rPr lang="ar-SA" sz="3200" b="1" dirty="0" err="1" smtClean="0"/>
              <a:t>نموات</a:t>
            </a:r>
            <a:r>
              <a:rPr lang="ar-SA" sz="3200" b="1" dirty="0" smtClean="0"/>
              <a:t> جرثومية إطلاقاً لا على وسط الغراء بالدم ولا على وسط </a:t>
            </a:r>
            <a:r>
              <a:rPr lang="en-US" sz="3200" b="1" dirty="0" smtClean="0"/>
              <a:t> EMB</a:t>
            </a:r>
            <a:r>
              <a:rPr lang="ar-SA" sz="3200" b="1" dirty="0" smtClean="0"/>
              <a:t>، ولا على وسط الغراء المغذي</a:t>
            </a:r>
            <a:r>
              <a:rPr lang="en-US" sz="3200" b="1" dirty="0" smtClean="0"/>
              <a:t>.</a:t>
            </a:r>
            <a:endParaRPr lang="ar-YE" sz="3200" dirty="0"/>
          </a:p>
        </p:txBody>
      </p:sp>
      <p:pic>
        <p:nvPicPr>
          <p:cNvPr id="4" name="صورة 3" descr="http://www.lovely0smile.com/2006/m/01/205.jpg"/>
          <p:cNvPicPr/>
          <p:nvPr/>
        </p:nvPicPr>
        <p:blipFill>
          <a:blip r:embed="rId3"/>
          <a:srcRect/>
          <a:stretch>
            <a:fillRect/>
          </a:stretch>
        </p:blipFill>
        <p:spPr bwMode="auto">
          <a:xfrm>
            <a:off x="4929190" y="2928934"/>
            <a:ext cx="4214810" cy="2286016"/>
          </a:xfrm>
          <a:prstGeom prst="rect">
            <a:avLst/>
          </a:prstGeom>
          <a:noFill/>
          <a:ln w="9525">
            <a:noFill/>
            <a:miter lim="800000"/>
            <a:headEnd/>
            <a:tailEnd/>
          </a:ln>
        </p:spPr>
      </p:pic>
      <p:pic>
        <p:nvPicPr>
          <p:cNvPr id="5" name="صورة 4" descr="http://www.lovely0smile.com/2006/m/01/206.jpg"/>
          <p:cNvPicPr/>
          <p:nvPr/>
        </p:nvPicPr>
        <p:blipFill>
          <a:blip r:embed="rId4"/>
          <a:srcRect/>
          <a:stretch>
            <a:fillRect/>
          </a:stretch>
        </p:blipFill>
        <p:spPr bwMode="auto">
          <a:xfrm>
            <a:off x="0" y="2857496"/>
            <a:ext cx="3571900" cy="2428892"/>
          </a:xfrm>
          <a:prstGeom prst="rect">
            <a:avLst/>
          </a:prstGeom>
          <a:noFill/>
          <a:ln w="9525">
            <a:noFill/>
            <a:miter lim="800000"/>
            <a:headEnd/>
            <a:tailEnd/>
          </a:ln>
        </p:spPr>
      </p:pic>
      <p:sp>
        <p:nvSpPr>
          <p:cNvPr id="4099" name="Text Box 3"/>
          <p:cNvSpPr txBox="1">
            <a:spLocks noChangeArrowheads="1"/>
          </p:cNvSpPr>
          <p:nvPr/>
        </p:nvSpPr>
        <p:spPr bwMode="auto">
          <a:xfrm>
            <a:off x="4929190" y="5143488"/>
            <a:ext cx="4214810" cy="17145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وسط غراء مغذي</a:t>
            </a:r>
            <a: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لحم خروف</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BA4B00"/>
                </a:solidFill>
                <a:effectLst/>
                <a:latin typeface="Arial" pitchFamily="34" charset="0"/>
                <a:ea typeface="Arial" pitchFamily="34" charset="0"/>
                <a:cs typeface="Arial" pitchFamily="34" charset="0"/>
              </a:rPr>
              <a:t>ذكر اسم</a:t>
            </a:r>
            <a:r>
              <a:rPr kumimoji="0" lang="en-US" sz="2400" b="1" i="0" u="none" strike="noStrike" cap="none" normalizeH="0" baseline="0" dirty="0" smtClean="0">
                <a:ln>
                  <a:noFill/>
                </a:ln>
                <a:solidFill>
                  <a:srgbClr val="BA4B00"/>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BA4B00"/>
                </a:solidFill>
                <a:effectLst/>
                <a:latin typeface="Arial" pitchFamily="34" charset="0"/>
                <a:ea typeface="Arial" pitchFamily="34" charset="0"/>
                <a:cs typeface="Arial" pitchFamily="34" charset="0"/>
              </a:rPr>
              <a:t>الله</a:t>
            </a:r>
            <a: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يبدو وسط الزراعة</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رائقاً </a:t>
            </a:r>
            <a:r>
              <a:rPr kumimoji="0" lang="ar-SA" sz="2400" b="1" i="0" u="none" strike="noStrike" cap="none" normalizeH="0" baseline="0" dirty="0" err="1" smtClean="0">
                <a:ln>
                  <a:noFill/>
                </a:ln>
                <a:solidFill>
                  <a:srgbClr val="336699"/>
                </a:solidFill>
                <a:effectLst/>
                <a:latin typeface="Arial" pitchFamily="34" charset="0"/>
                <a:ea typeface="Arial" pitchFamily="34" charset="0"/>
                <a:cs typeface="Arial" pitchFamily="34" charset="0"/>
              </a:rPr>
              <a:t>لماعاً</a:t>
            </a: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لا نمو جرثومي عليه</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a:t>
            </a:r>
            <a:endParaRPr kumimoji="0" lang="ar-Y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Text Box 4"/>
          <p:cNvSpPr txBox="1">
            <a:spLocks noChangeArrowheads="1"/>
          </p:cNvSpPr>
          <p:nvPr/>
        </p:nvSpPr>
        <p:spPr bwMode="auto">
          <a:xfrm>
            <a:off x="0" y="5286365"/>
            <a:ext cx="3571868" cy="157163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وسط غراء</a:t>
            </a:r>
            <a:r>
              <a:rPr kumimoji="0" lang="en-US"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مغذي</a:t>
            </a:r>
            <a: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لحم خروف </a:t>
            </a:r>
            <a:r>
              <a:rPr kumimoji="0" lang="ar-SA" sz="2400" b="1" i="0" u="none" strike="noStrike" cap="none" normalizeH="0" baseline="0" dirty="0" smtClean="0">
                <a:ln>
                  <a:noFill/>
                </a:ln>
                <a:solidFill>
                  <a:srgbClr val="BA4B00"/>
                </a:solidFill>
                <a:effectLst/>
                <a:latin typeface="Arial" pitchFamily="34" charset="0"/>
                <a:ea typeface="Arial" pitchFamily="34" charset="0"/>
                <a:cs typeface="Arial" pitchFamily="34" charset="0"/>
              </a:rPr>
              <a:t>لم يذكر اسم الله</a:t>
            </a:r>
            <a: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4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400" b="1" i="0" u="none" strike="noStrike" cap="none" normalizeH="0" baseline="0" dirty="0" smtClean="0">
                <a:ln>
                  <a:noFill/>
                </a:ln>
                <a:solidFill>
                  <a:srgbClr val="336699"/>
                </a:solidFill>
                <a:effectLst/>
                <a:latin typeface="Arial" pitchFamily="34" charset="0"/>
                <a:ea typeface="Arial" pitchFamily="34" charset="0"/>
                <a:cs typeface="Arial" pitchFamily="34" charset="0"/>
              </a:rPr>
              <a:t>يبدو وسط الزراعة معكراً بسبب النمو الجرثومي الكبير عليه</a:t>
            </a:r>
            <a:endParaRPr kumimoji="0" lang="ar-YE"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pPr/>
              <a:t>17</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strips(downLeft)">
                                      <p:cBhvr>
                                        <p:cTn id="14" dur="500"/>
                                        <p:tgtEl>
                                          <p:spTgt spid="4"/>
                                        </p:tgtEl>
                                      </p:cBhvr>
                                    </p:animEffect>
                                  </p:childTnLst>
                                </p:cTn>
                              </p:par>
                              <p:par>
                                <p:cTn id="15" presetID="18" presetClass="entr" presetSubtype="1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باوب بوينت\PowerFinish\PF CD 1\Backgrounds\Vol3\bv30322.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4" name="مستطيل 3"/>
          <p:cNvSpPr/>
          <p:nvPr/>
        </p:nvSpPr>
        <p:spPr>
          <a:xfrm>
            <a:off x="0" y="1"/>
            <a:ext cx="9144000" cy="7263527"/>
          </a:xfrm>
          <a:prstGeom prst="rect">
            <a:avLst/>
          </a:prstGeom>
        </p:spPr>
        <p:txBody>
          <a:bodyPr wrap="square">
            <a:spAutoFit/>
          </a:bodyPr>
          <a:lstStyle/>
          <a:p>
            <a:pPr algn="ctr"/>
            <a:r>
              <a:rPr lang="ar-SA" sz="4000" b="1" spc="300" dirty="0" smtClean="0">
                <a:effectLst>
                  <a:glow rad="101600">
                    <a:srgbClr val="00B0F0">
                      <a:alpha val="60000"/>
                    </a:srgbClr>
                  </a:glow>
                </a:effectLst>
              </a:rPr>
              <a:t>من الناحية العيانية</a:t>
            </a:r>
            <a:r>
              <a:rPr lang="en-US" sz="4000" b="1" spc="300" dirty="0" smtClean="0">
                <a:effectLst>
                  <a:glow rad="101600">
                    <a:srgbClr val="00B0F0">
                      <a:alpha val="60000"/>
                    </a:srgbClr>
                  </a:glow>
                </a:effectLst>
              </a:rPr>
              <a:t>: </a:t>
            </a:r>
            <a:r>
              <a:rPr lang="en-US" sz="4000" b="1" spc="-150" dirty="0" smtClean="0">
                <a:effectLst/>
              </a:rPr>
              <a:t/>
            </a:r>
            <a:br>
              <a:rPr lang="en-US" sz="4000" b="1" spc="-150" dirty="0" smtClean="0">
                <a:effectLst/>
              </a:rPr>
            </a:br>
            <a:r>
              <a:rPr lang="en-US" sz="4000" b="1" spc="-150" dirty="0" smtClean="0">
                <a:effectLst/>
              </a:rPr>
              <a:t> - </a:t>
            </a:r>
            <a:r>
              <a:rPr lang="ar-SA" sz="4000" b="1" spc="-150" dirty="0" smtClean="0">
                <a:effectLst/>
              </a:rPr>
              <a:t>لوحظ اختلاف في اللون بين اللحم المكبَّر عليه واللحم غير المكبَّر عليه، فقد كان اللحم المكبَّر عليه زهرياً فاتحاً</a:t>
            </a:r>
            <a:r>
              <a:rPr lang="en-US" sz="4000" b="1" spc="-150" dirty="0" smtClean="0">
                <a:effectLst/>
              </a:rPr>
              <a:t>.</a:t>
            </a:r>
            <a:br>
              <a:rPr lang="en-US" sz="4000" b="1" spc="-150" dirty="0" smtClean="0">
                <a:effectLst/>
              </a:rPr>
            </a:br>
            <a:r>
              <a:rPr lang="en-US" sz="4000" b="1" spc="-150" dirty="0" smtClean="0">
                <a:effectLst/>
              </a:rPr>
              <a:t>-</a:t>
            </a:r>
            <a:r>
              <a:rPr lang="ar-SA" sz="4000" b="1" spc="-150" dirty="0" smtClean="0">
                <a:effectLst/>
              </a:rPr>
              <a:t>بينما كان لون اللحم غير المكبَّر عليه أحمر قاتم يميل إلى الزرقة             </a:t>
            </a:r>
          </a:p>
          <a:p>
            <a:pPr algn="ctr">
              <a:buFont typeface="Arial" pitchFamily="34" charset="0"/>
              <a:buChar char="•"/>
            </a:pPr>
            <a:r>
              <a:rPr lang="ar-SA"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من الناحية النسيجية </a:t>
            </a:r>
            <a:r>
              <a:rPr lang="en-US" sz="4000" b="1" spc="-150" dirty="0" smtClean="0">
                <a:effectLst/>
              </a:rPr>
              <a:t/>
            </a:r>
            <a:br>
              <a:rPr lang="en-US" sz="4000" b="1" spc="-150" dirty="0" smtClean="0">
                <a:effectLst/>
              </a:rPr>
            </a:br>
            <a:r>
              <a:rPr lang="en-US" sz="4000" b="1" spc="-150" dirty="0" smtClean="0">
                <a:effectLst/>
              </a:rPr>
              <a:t>-</a:t>
            </a:r>
            <a:r>
              <a:rPr lang="ar-SA" sz="4000" b="1" spc="-150" dirty="0" smtClean="0">
                <a:effectLst/>
              </a:rPr>
              <a:t>لوحظ وجود عدد أكبر من الكريات البيض الالتهابية في النسيج العضلي وعدد أكبر من الكريات الحمر في الأوعية الدموية وذلك في العينات غير المكبَّر عليها</a:t>
            </a:r>
            <a:r>
              <a:rPr lang="en-US" sz="4000" b="1" spc="-150" dirty="0" smtClean="0">
                <a:effectLst/>
              </a:rPr>
              <a:t>.</a:t>
            </a:r>
            <a:br>
              <a:rPr lang="en-US" sz="4000" b="1" spc="-150" dirty="0" smtClean="0">
                <a:effectLst/>
              </a:rPr>
            </a:br>
            <a:r>
              <a:rPr lang="en-US" sz="4000" b="1" spc="-150" dirty="0" smtClean="0">
                <a:effectLst/>
              </a:rPr>
              <a:t>-</a:t>
            </a:r>
            <a:r>
              <a:rPr lang="ar-SA" sz="4000" b="1" spc="-150" dirty="0" smtClean="0">
                <a:effectLst/>
              </a:rPr>
              <a:t>بينما خلت نُسج لحوم الذبائح المكبَّر عليها تقريباً من هذه الكريات الدموية</a:t>
            </a:r>
            <a:r>
              <a:rPr lang="en-US" sz="4000" b="1" spc="-150" dirty="0" smtClean="0">
                <a:effectLst/>
              </a:rPr>
              <a:t>.</a:t>
            </a:r>
            <a:r>
              <a:rPr lang="en-US" b="1" dirty="0" smtClean="0"/>
              <a:t/>
            </a:r>
            <a:br>
              <a:rPr lang="en-US" b="1" dirty="0" smtClean="0"/>
            </a:br>
            <a:endParaRPr lang="ar-YE" dirty="0"/>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18</a:t>
            </a:fld>
            <a:endParaRPr lang="ar-SA"/>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trips(downLeft)">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باوب بوينت\PowerFinish\PF CD 1\Backgrounds\Vol3\bv30227.jpg"/>
          <p:cNvPicPr>
            <a:picLocks noChangeAspect="1" noChangeArrowheads="1"/>
          </p:cNvPicPr>
          <p:nvPr/>
        </p:nvPicPr>
        <p:blipFill>
          <a:blip r:embed="rId3"/>
          <a:srcRect/>
          <a:stretch>
            <a:fillRect/>
          </a:stretch>
        </p:blipFill>
        <p:spPr bwMode="auto">
          <a:xfrm>
            <a:off x="-304800" y="-228600"/>
            <a:ext cx="9753600" cy="7315200"/>
          </a:xfrm>
          <a:prstGeom prst="rect">
            <a:avLst/>
          </a:prstGeom>
          <a:noFill/>
        </p:spPr>
      </p:pic>
      <p:pic>
        <p:nvPicPr>
          <p:cNvPr id="3" name="صورة 2" descr="http://www.lovely0smile.com/2006/m/01/207.jpg"/>
          <p:cNvPicPr/>
          <p:nvPr/>
        </p:nvPicPr>
        <p:blipFill>
          <a:blip r:embed="rId4"/>
          <a:srcRect/>
          <a:stretch>
            <a:fillRect/>
          </a:stretch>
        </p:blipFill>
        <p:spPr bwMode="auto">
          <a:xfrm>
            <a:off x="4572000" y="-214338"/>
            <a:ext cx="4318017" cy="2357454"/>
          </a:xfrm>
          <a:prstGeom prst="rect">
            <a:avLst/>
          </a:prstGeom>
          <a:noFill/>
          <a:ln w="9525">
            <a:noFill/>
            <a:miter lim="800000"/>
            <a:headEnd/>
            <a:tailEnd/>
          </a:ln>
        </p:spPr>
      </p:pic>
      <p:pic>
        <p:nvPicPr>
          <p:cNvPr id="4" name="صورة 3" descr="http://www.lovely0smile.com/2006/m/01/208.jpg"/>
          <p:cNvPicPr/>
          <p:nvPr/>
        </p:nvPicPr>
        <p:blipFill>
          <a:blip r:embed="rId5"/>
          <a:srcRect/>
          <a:stretch>
            <a:fillRect/>
          </a:stretch>
        </p:blipFill>
        <p:spPr bwMode="auto">
          <a:xfrm>
            <a:off x="0" y="-214338"/>
            <a:ext cx="4214810" cy="2500330"/>
          </a:xfrm>
          <a:prstGeom prst="rect">
            <a:avLst/>
          </a:prstGeom>
          <a:noFill/>
          <a:ln w="9525">
            <a:noFill/>
            <a:miter lim="800000"/>
            <a:headEnd/>
            <a:tailEnd/>
          </a:ln>
        </p:spPr>
      </p:pic>
      <p:sp>
        <p:nvSpPr>
          <p:cNvPr id="6147" name="Text Box 3"/>
          <p:cNvSpPr txBox="1">
            <a:spLocks noChangeArrowheads="1"/>
          </p:cNvSpPr>
          <p:nvPr/>
        </p:nvSpPr>
        <p:spPr bwMode="auto">
          <a:xfrm>
            <a:off x="4572000" y="2214554"/>
            <a:ext cx="4286280" cy="17859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ts val="1000"/>
              </a:spcAft>
              <a:buClrTx/>
              <a:buSzTx/>
              <a:buFontTx/>
              <a:buNone/>
              <a:tabLst/>
            </a:pPr>
            <a:r>
              <a:rPr lang="ar-SA" sz="2800" b="1" dirty="0" smtClean="0">
                <a:solidFill>
                  <a:srgbClr val="336699"/>
                </a:solidFill>
                <a:latin typeface="Arial" pitchFamily="34" charset="0"/>
                <a:ea typeface="Arial" pitchFamily="34" charset="0"/>
                <a:cs typeface="Arial" pitchFamily="34" charset="0"/>
              </a:rPr>
              <a:t>مقطع نسيجي عضلي</a:t>
            </a:r>
            <a:r>
              <a:rPr lang="en-US" sz="2800" b="1" dirty="0" smtClean="0">
                <a:solidFill>
                  <a:srgbClr val="336699"/>
                </a:solidFill>
                <a:latin typeface="Arial" pitchFamily="34" charset="0"/>
                <a:ea typeface="Arial" pitchFamily="34" charset="0"/>
                <a:cs typeface="Arial" pitchFamily="34" charset="0"/>
              </a:rPr>
              <a:t/>
            </a:r>
            <a:br>
              <a:rPr lang="en-US" sz="2800" b="1" dirty="0" smtClean="0">
                <a:solidFill>
                  <a:srgbClr val="336699"/>
                </a:solidFill>
                <a:latin typeface="Arial" pitchFamily="34" charset="0"/>
                <a:ea typeface="Arial" pitchFamily="34" charset="0"/>
                <a:cs typeface="Arial" pitchFamily="34" charset="0"/>
              </a:rPr>
            </a:br>
            <a:r>
              <a:rPr lang="ar-SA" sz="2800" b="1" dirty="0" smtClean="0">
                <a:solidFill>
                  <a:srgbClr val="336699"/>
                </a:solidFill>
                <a:latin typeface="Arial" pitchFamily="34" charset="0"/>
                <a:ea typeface="Arial" pitchFamily="34" charset="0"/>
                <a:cs typeface="Arial" pitchFamily="34" charset="0"/>
              </a:rPr>
              <a:t>لحم عجل ذكر اسم الله</a:t>
            </a:r>
            <a:r>
              <a:rPr lang="en-US" sz="2800" b="1" dirty="0" smtClean="0">
                <a:solidFill>
                  <a:srgbClr val="336699"/>
                </a:solidFill>
                <a:latin typeface="Arial" pitchFamily="34" charset="0"/>
                <a:ea typeface="Arial" pitchFamily="34" charset="0"/>
                <a:cs typeface="Arial" pitchFamily="34" charset="0"/>
              </a:rPr>
              <a:t/>
            </a:r>
            <a:br>
              <a:rPr lang="en-US" sz="2800" b="1" dirty="0" smtClean="0">
                <a:solidFill>
                  <a:srgbClr val="336699"/>
                </a:solidFill>
                <a:latin typeface="Arial" pitchFamily="34" charset="0"/>
                <a:ea typeface="Arial" pitchFamily="34" charset="0"/>
                <a:cs typeface="Arial" pitchFamily="34" charset="0"/>
              </a:rPr>
            </a:br>
            <a:r>
              <a:rPr lang="ar-SA" sz="2800" b="1" dirty="0" smtClean="0">
                <a:solidFill>
                  <a:srgbClr val="336699"/>
                </a:solidFill>
                <a:latin typeface="Arial" pitchFamily="34" charset="0"/>
                <a:ea typeface="Arial" pitchFamily="34" charset="0"/>
                <a:cs typeface="Arial" pitchFamily="34" charset="0"/>
              </a:rPr>
              <a:t>يبدو النسيج بلون وردي</a:t>
            </a:r>
            <a:r>
              <a:rPr lang="en-US" sz="2800" b="1" dirty="0" smtClean="0">
                <a:solidFill>
                  <a:srgbClr val="336699"/>
                </a:solidFill>
                <a:latin typeface="Arial" pitchFamily="34" charset="0"/>
                <a:ea typeface="Arial" pitchFamily="34" charset="0"/>
                <a:cs typeface="Arial" pitchFamily="34" charset="0"/>
              </a:rPr>
              <a:t> </a:t>
            </a:r>
            <a:r>
              <a:rPr lang="ar-SA" sz="2800" b="1" dirty="0" smtClean="0">
                <a:solidFill>
                  <a:srgbClr val="336699"/>
                </a:solidFill>
                <a:latin typeface="Arial" pitchFamily="34" charset="0"/>
                <a:ea typeface="Arial" pitchFamily="34" charset="0"/>
                <a:cs typeface="Arial" pitchFamily="34" charset="0"/>
              </a:rPr>
              <a:t>فاتح غير محتقن</a:t>
            </a:r>
            <a:r>
              <a:rPr kumimoji="0" lang="en-US" sz="1800" b="1" i="0" u="none" strike="noStrike" cap="none" normalizeH="0" baseline="0" dirty="0" smtClean="0">
                <a:ln>
                  <a:noFill/>
                </a:ln>
                <a:solidFill>
                  <a:srgbClr val="336699"/>
                </a:solidFill>
                <a:effectLst/>
                <a:latin typeface="Arial" pitchFamily="34" charset="0"/>
                <a:ea typeface="Arial" pitchFamily="34" charset="0"/>
                <a:cs typeface="Arial" pitchFamily="34" charset="0"/>
              </a:rPr>
              <a:t>.</a:t>
            </a:r>
            <a:endParaRPr kumimoji="0" lang="ar-Y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8" name="Text Box 4"/>
          <p:cNvSpPr txBox="1">
            <a:spLocks noChangeArrowheads="1"/>
          </p:cNvSpPr>
          <p:nvPr/>
        </p:nvSpPr>
        <p:spPr bwMode="auto">
          <a:xfrm>
            <a:off x="0" y="2370139"/>
            <a:ext cx="4214810" cy="17018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مقطع نسيجي</a:t>
            </a:r>
            <a:r>
              <a:rPr lang="ar-SA" sz="2800" b="1" dirty="0" smtClean="0">
                <a:solidFill>
                  <a:srgbClr val="336699"/>
                </a:solidFill>
                <a:latin typeface="Arial" pitchFamily="34" charset="0"/>
                <a:ea typeface="Arial" pitchFamily="34" charset="0"/>
                <a:cs typeface="Arial" pitchFamily="34" charset="0"/>
              </a:rPr>
              <a:t> </a:t>
            </a: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عضلي</a:t>
            </a:r>
            <a: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لحم عجل</a:t>
            </a:r>
            <a:r>
              <a:rPr lang="ar-SA" sz="2800" b="1" dirty="0" smtClean="0">
                <a:solidFill>
                  <a:srgbClr val="336699"/>
                </a:solidFill>
                <a:latin typeface="Arial" pitchFamily="34" charset="0"/>
                <a:ea typeface="Arial" pitchFamily="34" charset="0"/>
                <a:cs typeface="Arial" pitchFamily="34" charset="0"/>
              </a:rPr>
              <a:t> </a:t>
            </a:r>
            <a:r>
              <a:rPr kumimoji="0" lang="ar-SA" sz="2800" b="1" i="0" u="none" strike="noStrike" cap="none" normalizeH="0" baseline="0" dirty="0" smtClean="0">
                <a:ln>
                  <a:noFill/>
                </a:ln>
                <a:solidFill>
                  <a:srgbClr val="BA4B00"/>
                </a:solidFill>
                <a:effectLst/>
                <a:latin typeface="Arial" pitchFamily="34" charset="0"/>
                <a:ea typeface="Arial" pitchFamily="34" charset="0"/>
                <a:cs typeface="Arial" pitchFamily="34" charset="0"/>
              </a:rPr>
              <a:t>لم ذكر اسم الله</a:t>
            </a:r>
            <a: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t/>
            </a:r>
            <a:br>
              <a:rPr kumimoji="0" lang="en-US" sz="2800" b="1" i="0" u="none" strike="noStrike" cap="none" normalizeH="0" baseline="0" dirty="0" smtClean="0">
                <a:ln>
                  <a:noFill/>
                </a:ln>
                <a:solidFill>
                  <a:srgbClr val="BA4B00"/>
                </a:solidFill>
                <a:effectLst/>
                <a:latin typeface="Times New Roman" pitchFamily="18" charset="0"/>
                <a:ea typeface="Arial" pitchFamily="34" charset="0"/>
                <a:cs typeface="Arial" pitchFamily="34" charset="0"/>
              </a:rPr>
            </a:b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يبدو النسيج بلون </a:t>
            </a:r>
            <a:r>
              <a:rPr kumimoji="0" lang="ar-SA" sz="2800" b="1" i="0" u="none" strike="noStrike" cap="none" normalizeH="0" baseline="0" dirty="0" err="1" smtClean="0">
                <a:ln>
                  <a:noFill/>
                </a:ln>
                <a:solidFill>
                  <a:srgbClr val="336699"/>
                </a:solidFill>
                <a:effectLst/>
                <a:latin typeface="Arial" pitchFamily="34" charset="0"/>
                <a:ea typeface="Arial" pitchFamily="34" charset="0"/>
                <a:cs typeface="Arial" pitchFamily="34" charset="0"/>
              </a:rPr>
              <a:t>مزرق</a:t>
            </a:r>
            <a:r>
              <a:rPr kumimoji="0" lang="ar-SA"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 محتقن بالدماء</a:t>
            </a:r>
            <a:r>
              <a:rPr kumimoji="0" lang="en-US" sz="2800" b="1" i="0" u="none" strike="noStrike" cap="none" normalizeH="0" baseline="0" dirty="0" smtClean="0">
                <a:ln>
                  <a:noFill/>
                </a:ln>
                <a:solidFill>
                  <a:srgbClr val="336699"/>
                </a:solidFill>
                <a:effectLst/>
                <a:latin typeface="Arial" pitchFamily="34" charset="0"/>
                <a:ea typeface="Arial" pitchFamily="34" charset="0"/>
                <a:cs typeface="Arial" pitchFamily="34" charset="0"/>
              </a:rPr>
              <a:t>.</a:t>
            </a:r>
            <a:endParaRPr kumimoji="0" lang="en-US" b="1" i="0" u="none" strike="noStrike" cap="none" normalizeH="0" baseline="0" dirty="0" smtClean="0">
              <a:ln>
                <a:noFill/>
              </a:ln>
              <a:solidFill>
                <a:srgbClr val="002E00"/>
              </a:solidFill>
              <a:effectLst/>
              <a:latin typeface="Arial" pitchFamily="34" charset="0"/>
              <a:ea typeface="Arial"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Y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مستطيل 6"/>
          <p:cNvSpPr/>
          <p:nvPr/>
        </p:nvSpPr>
        <p:spPr>
          <a:xfrm>
            <a:off x="0" y="4071942"/>
            <a:ext cx="9144000" cy="2554545"/>
          </a:xfrm>
          <a:prstGeom prst="rect">
            <a:avLst/>
          </a:prstGeom>
        </p:spPr>
        <p:txBody>
          <a:bodyPr wrap="square">
            <a:spAutoFit/>
          </a:bodyPr>
          <a:lstStyle/>
          <a:p>
            <a:pPr algn="ctr"/>
            <a:r>
              <a:rPr lang="ar-SA" sz="4000" b="1" spc="-150" dirty="0" smtClean="0">
                <a:cs typeface="Traditional Arabic" pitchFamily="2" charset="-78"/>
              </a:rPr>
              <a:t>وبذلك نستنتج الحقيقة المدهشة العلمية</a:t>
            </a:r>
            <a:r>
              <a:rPr lang="en-US" sz="4000" b="1" spc="-150" dirty="0" smtClean="0">
                <a:cs typeface="Traditional Arabic" pitchFamily="2" charset="-78"/>
              </a:rPr>
              <a:t>.. </a:t>
            </a:r>
            <a:r>
              <a:rPr lang="ar-SA" sz="4000" b="1" spc="-150" dirty="0" smtClean="0">
                <a:cs typeface="Traditional Arabic" pitchFamily="2" charset="-78"/>
              </a:rPr>
              <a:t>أن الحيوان الذي كبر عليه وذبح وأصبح بعد عملية الذبح والتكبير تقريباً لحماً عقيماً، في حين أن الحيوان الذي لم يكبر عليه بقيت دماؤه محصورة فيه وبالتالي كانت هذه اللحوم غالباً </a:t>
            </a:r>
            <a:r>
              <a:rPr lang="ar-SA" sz="4000" b="1" spc="-150" dirty="0" err="1" smtClean="0">
                <a:cs typeface="Traditional Arabic" pitchFamily="2" charset="-78"/>
              </a:rPr>
              <a:t>مجرثمة</a:t>
            </a:r>
            <a:r>
              <a:rPr lang="ar-SA" sz="4000" b="1" spc="-150" dirty="0" smtClean="0">
                <a:cs typeface="Traditional Arabic" pitchFamily="2" charset="-78"/>
              </a:rPr>
              <a:t> بشكل واضح وصريح</a:t>
            </a:r>
            <a:r>
              <a:rPr lang="en-US" sz="4000" b="1" spc="-150" dirty="0" smtClean="0">
                <a:cs typeface="Traditional Arabic" pitchFamily="2" charset="-78"/>
              </a:rPr>
              <a:t>.</a:t>
            </a:r>
            <a:endParaRPr lang="ar-YE" sz="4000" spc="-150" dirty="0">
              <a:cs typeface="Traditional Arabic" pitchFamily="2" charset="-78"/>
            </a:endParaRPr>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pPr/>
              <a:t>19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lide(fromBottom)">
                                      <p:cBhvr>
                                        <p:cTn id="13" dur="500"/>
                                        <p:tgtEl>
                                          <p:spTgt spid="3"/>
                                        </p:tgtEl>
                                      </p:cBhvr>
                                    </p:animEffect>
                                  </p:childTnLst>
                                </p:cTn>
                              </p:par>
                              <p:par>
                                <p:cTn id="14" presetID="1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Bottom)">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1">
            <a:schemeClr val="accent4"/>
          </a:lnRef>
          <a:fillRef idx="3">
            <a:schemeClr val="accent4"/>
          </a:fillRef>
          <a:effectRef idx="2">
            <a:schemeClr val="accent4"/>
          </a:effectRef>
          <a:fontRef idx="minor">
            <a:schemeClr val="lt1"/>
          </a:fontRef>
        </p:style>
        <p:txBody>
          <a:bodyPr>
            <a:noAutofit/>
          </a:bodyPr>
          <a:lstStyle/>
          <a:p>
            <a:pPr algn="just"/>
            <a:r>
              <a:rPr lang="ar-SA" sz="6600" spc="-300" dirty="0" smtClean="0">
                <a:solidFill>
                  <a:schemeClr val="tx1">
                    <a:lumMod val="95000"/>
                    <a:lumOff val="5000"/>
                  </a:schemeClr>
                </a:solidFill>
                <a:effectLst>
                  <a:glow rad="139700">
                    <a:schemeClr val="accent3">
                      <a:satMod val="175000"/>
                      <a:alpha val="40000"/>
                    </a:schemeClr>
                  </a:glow>
                </a:effectLst>
                <a:cs typeface="Traditional Arabic" pitchFamily="2" charset="-78"/>
              </a:rPr>
              <a:t>حث </a:t>
            </a:r>
            <a:r>
              <a:rPr lang="ar-SA" sz="6600" spc="-300" dirty="0" smtClean="0">
                <a:solidFill>
                  <a:schemeClr val="tx1">
                    <a:lumMod val="95000"/>
                    <a:lumOff val="5000"/>
                  </a:schemeClr>
                </a:solidFill>
                <a:effectLst>
                  <a:glow rad="63500">
                    <a:schemeClr val="accent3">
                      <a:satMod val="175000"/>
                      <a:alpha val="40000"/>
                    </a:schemeClr>
                  </a:glow>
                </a:effectLst>
                <a:cs typeface="Traditional Arabic" pitchFamily="2" charset="-78"/>
              </a:rPr>
              <a:t>الإسلام على التسمية في أول كل فعل كالأكل والشرب والنحر والجماع والطهارة وركوب البحر إلى غير ذلك من الأفعال قال تعالى:﴿ فَكُلُواْ مِمَّا ذُكِرَ اسْمُ اللّهِ عَلَيْهِ إِن كُنتُمْ بِآيَاتِهِ مُؤْمِنِينَ﴾[الأنعام:118]  0         </a:t>
            </a:r>
            <a:br>
              <a:rPr lang="ar-SA" sz="6600" spc="-300" dirty="0" smtClean="0">
                <a:solidFill>
                  <a:schemeClr val="tx1">
                    <a:lumMod val="95000"/>
                    <a:lumOff val="5000"/>
                  </a:schemeClr>
                </a:solidFill>
                <a:effectLst>
                  <a:glow rad="63500">
                    <a:schemeClr val="accent3">
                      <a:satMod val="175000"/>
                      <a:alpha val="40000"/>
                    </a:schemeClr>
                  </a:glow>
                </a:effectLst>
                <a:cs typeface="Traditional Arabic" pitchFamily="2" charset="-78"/>
              </a:rPr>
            </a:br>
            <a:r>
              <a:rPr lang="ar-SA" sz="6600" spc="-300" dirty="0" smtClean="0">
                <a:solidFill>
                  <a:schemeClr val="tx1">
                    <a:lumMod val="95000"/>
                    <a:lumOff val="5000"/>
                  </a:schemeClr>
                </a:solidFill>
                <a:effectLst>
                  <a:glow rad="63500">
                    <a:schemeClr val="accent3">
                      <a:satMod val="175000"/>
                      <a:alpha val="40000"/>
                    </a:schemeClr>
                  </a:glow>
                </a:effectLst>
                <a:cs typeface="Traditional Arabic" pitchFamily="2" charset="-78"/>
              </a:rPr>
              <a:t>وقال:﴿ارْكَبُواْ فِيهَا بِسْمِ اللّهِ مَجْرَاهَا وَمُرْسَاهَا﴾ [هود:41]</a:t>
            </a:r>
            <a:endParaRPr lang="ar-YE" sz="6600" spc="-300" dirty="0">
              <a:solidFill>
                <a:schemeClr val="tx1">
                  <a:lumMod val="95000"/>
                  <a:lumOff val="5000"/>
                </a:schemeClr>
              </a:solidFill>
              <a:effectLst>
                <a:glow rad="63500">
                  <a:schemeClr val="accent3">
                    <a:satMod val="175000"/>
                    <a:alpha val="40000"/>
                  </a:schemeClr>
                </a:glow>
              </a:effectLst>
              <a:cs typeface="Traditional Arabic" pitchFamily="2" charset="-78"/>
            </a:endParaRPr>
          </a:p>
        </p:txBody>
      </p:sp>
      <p:sp>
        <p:nvSpPr>
          <p:cNvPr id="3" name="عنصر نائب لرقم الشريحة 2"/>
          <p:cNvSpPr>
            <a:spLocks noGrp="1"/>
          </p:cNvSpPr>
          <p:nvPr>
            <p:ph type="sldNum" sz="quarter" idx="12"/>
          </p:nvPr>
        </p:nvSpPr>
        <p:spPr>
          <a:xfrm>
            <a:off x="3786182" y="6135685"/>
            <a:ext cx="571504" cy="722315"/>
          </a:xfrm>
        </p:spPr>
        <p:style>
          <a:lnRef idx="2">
            <a:schemeClr val="dk1"/>
          </a:lnRef>
          <a:fillRef idx="1">
            <a:schemeClr val="lt1"/>
          </a:fillRef>
          <a:effectRef idx="0">
            <a:schemeClr val="dk1"/>
          </a:effectRef>
          <a:fontRef idx="minor">
            <a:schemeClr val="dk1"/>
          </a:fontRef>
        </p:style>
        <p:txBody>
          <a:bodyPr/>
          <a:lstStyle/>
          <a:p>
            <a:fld id="{0B34F065-1154-456A-91E3-76DE8E75E17B}" type="slidenum">
              <a:rPr lang="ar-SA" sz="6000" smtClean="0">
                <a:solidFill>
                  <a:schemeClr val="tx1"/>
                </a:solidFill>
              </a:rPr>
              <a:pPr/>
              <a:t>2</a:t>
            </a:fld>
            <a:endParaRPr lang="ar-SA" sz="6000" dirty="0">
              <a:solidFill>
                <a:schemeClr val="tx1"/>
              </a:solidFill>
            </a:endParaRPr>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باوب بوينت\PowerFinish\PF CD 1\Backgrounds\Vol3\bv30036.jpg"/>
          <p:cNvPicPr>
            <a:picLocks noChangeAspect="1" noChangeArrowheads="1"/>
          </p:cNvPicPr>
          <p:nvPr/>
        </p:nvPicPr>
        <p:blipFill>
          <a:blip r:embed="rId2"/>
          <a:srcRect/>
          <a:stretch>
            <a:fillRect/>
          </a:stretch>
        </p:blipFill>
        <p:spPr bwMode="auto">
          <a:xfrm>
            <a:off x="-214346" y="-214338"/>
            <a:ext cx="9753600" cy="7315200"/>
          </a:xfrm>
          <a:prstGeom prst="rect">
            <a:avLst/>
          </a:prstGeom>
          <a:noFill/>
        </p:spPr>
      </p:pic>
      <p:sp>
        <p:nvSpPr>
          <p:cNvPr id="3" name="مستطيل 2"/>
          <p:cNvSpPr/>
          <p:nvPr/>
        </p:nvSpPr>
        <p:spPr>
          <a:xfrm>
            <a:off x="0" y="-24"/>
            <a:ext cx="9144000" cy="30469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SA" sz="3200" b="1" dirty="0" smtClean="0"/>
              <a:t>وعند عمل المقاطع التشريحية ووضْعها على </a:t>
            </a:r>
            <a:r>
              <a:rPr lang="ar-SA" sz="3200" b="1" dirty="0" err="1" smtClean="0"/>
              <a:t>البلاكات</a:t>
            </a:r>
            <a:r>
              <a:rPr lang="ar-SA" sz="3200" b="1" dirty="0" smtClean="0"/>
              <a:t> بدا لون اللحوم المكبَّر عليها عند الذبح زهري فاتح، أما لون اللحم غير المكبَّر عليه فكان أحمر قاتم يميل إلى الزرقة</a:t>
            </a:r>
            <a:r>
              <a:rPr lang="en-US" sz="3200" b="1" dirty="0" smtClean="0"/>
              <a:t>.</a:t>
            </a:r>
            <a:br>
              <a:rPr lang="en-US" sz="3200" b="1" dirty="0" smtClean="0"/>
            </a:br>
            <a:r>
              <a:rPr lang="en-US" sz="3200" b="1" dirty="0" smtClean="0"/>
              <a:t>- </a:t>
            </a:r>
            <a:r>
              <a:rPr lang="ar-SA" sz="3200" b="1" dirty="0" smtClean="0"/>
              <a:t>وأتت الدراسات الجرثومية لتُظهر الجراثيم الممرضة بأعداد كبيرة في أوساط الاستنبات التي زُرعت عليها اللحوم غير المكبَّر عليها، بينما خلت اللحوم المكبَّر عليها من الجراثيم الممرضة تماماً</a:t>
            </a:r>
            <a:r>
              <a:rPr lang="en-US" sz="3200" b="1" dirty="0" smtClean="0"/>
              <a:t>.</a:t>
            </a:r>
            <a:endParaRPr lang="ar-YE" sz="3200" dirty="0"/>
          </a:p>
        </p:txBody>
      </p:sp>
      <p:pic>
        <p:nvPicPr>
          <p:cNvPr id="4" name="صورة 3" descr="http://www.lovely0smile.com/2006/m/01/209.jpg"/>
          <p:cNvPicPr/>
          <p:nvPr/>
        </p:nvPicPr>
        <p:blipFill>
          <a:blip r:embed="rId3"/>
          <a:srcRect/>
          <a:stretch>
            <a:fillRect/>
          </a:stretch>
        </p:blipFill>
        <p:spPr bwMode="auto">
          <a:xfrm>
            <a:off x="4786314" y="3071810"/>
            <a:ext cx="4572032" cy="2286016"/>
          </a:xfrm>
          <a:prstGeom prst="rect">
            <a:avLst/>
          </a:prstGeom>
          <a:noFill/>
          <a:ln w="9525">
            <a:noFill/>
            <a:miter lim="800000"/>
            <a:headEnd/>
            <a:tailEnd/>
          </a:ln>
        </p:spPr>
      </p:pic>
      <p:pic>
        <p:nvPicPr>
          <p:cNvPr id="5" name="صورة 4" descr="http://www.lovely0smile.com/2006/m/01/210.jpg"/>
          <p:cNvPicPr/>
          <p:nvPr/>
        </p:nvPicPr>
        <p:blipFill>
          <a:blip r:embed="rId4"/>
          <a:srcRect/>
          <a:stretch>
            <a:fillRect/>
          </a:stretch>
        </p:blipFill>
        <p:spPr bwMode="auto">
          <a:xfrm>
            <a:off x="0" y="3071810"/>
            <a:ext cx="4643438" cy="2286016"/>
          </a:xfrm>
          <a:prstGeom prst="rect">
            <a:avLst/>
          </a:prstGeom>
          <a:noFill/>
          <a:ln w="9525">
            <a:noFill/>
            <a:miter lim="800000"/>
            <a:headEnd/>
            <a:tailEnd/>
          </a:ln>
        </p:spPr>
      </p:pic>
      <p:sp>
        <p:nvSpPr>
          <p:cNvPr id="7171" name="Text Box 3"/>
          <p:cNvSpPr txBox="1">
            <a:spLocks noChangeArrowheads="1"/>
          </p:cNvSpPr>
          <p:nvPr/>
        </p:nvSpPr>
        <p:spPr bwMode="auto">
          <a:xfrm>
            <a:off x="285720" y="5475288"/>
            <a:ext cx="914406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مقاطع تشريحية نسيجية في لحم</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خروف</a:t>
            </a:r>
            <a:r>
              <a:rPr lang="ar-SA" sz="4000" b="1" dirty="0" smtClean="0">
                <a:solidFill>
                  <a:srgbClr val="BA4B00"/>
                </a:solidFill>
                <a:latin typeface="Times New Roman" pitchFamily="18" charset="0"/>
                <a:ea typeface="Arial" pitchFamily="34" charset="0"/>
                <a:cs typeface="Arial" pitchFamily="34" charset="0"/>
              </a:rPr>
              <a:t> </a:t>
            </a: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لاحظ الفرق بين لون</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اللحم</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4000" b="1" i="0" u="none" strike="noStrike" cap="none" normalizeH="0" baseline="0" dirty="0" smtClean="0">
                <a:ln>
                  <a:noFill/>
                </a:ln>
                <a:solidFill>
                  <a:srgbClr val="BA4B00"/>
                </a:solidFill>
                <a:effectLst/>
                <a:latin typeface="Arial" pitchFamily="34" charset="0"/>
                <a:ea typeface="Arial" pitchFamily="34" charset="0"/>
                <a:cs typeface="Arial" pitchFamily="34" charset="0"/>
              </a:rPr>
              <a:t>المكبر عليه</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واللحم</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 </a:t>
            </a:r>
            <a:r>
              <a:rPr kumimoji="0" lang="ar-SA"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غير المكبر عليه</a:t>
            </a:r>
            <a:r>
              <a:rPr kumimoji="0" lang="en-US" sz="4000" b="1" i="0" u="none" strike="noStrike" cap="none" normalizeH="0" baseline="0" dirty="0" smtClean="0">
                <a:ln>
                  <a:noFill/>
                </a:ln>
                <a:solidFill>
                  <a:srgbClr val="336699"/>
                </a:solidFill>
                <a:effectLst/>
                <a:latin typeface="Arial" pitchFamily="34" charset="0"/>
                <a:ea typeface="Arial" pitchFamily="34" charset="0"/>
                <a:cs typeface="Arial" pitchFamily="34" charset="0"/>
              </a:rPr>
              <a:t>.</a:t>
            </a:r>
            <a:endParaRPr kumimoji="0" lang="ar-YE"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20</a:t>
            </a:fld>
            <a:endParaRPr lang="ar-SA"/>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باوب بوينت\PowerFinish\PF CD 1\Backgrounds\Vol3\bv30118.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8195" name="Picture 3" descr="F:\باوب بوينت\PowerFinish\PF CD 1\Backgrounds\Vol3\bv30095.jpg"/>
          <p:cNvPicPr>
            <a:picLocks noChangeAspect="1" noChangeArrowheads="1"/>
          </p:cNvPicPr>
          <p:nvPr/>
        </p:nvPicPr>
        <p:blipFill>
          <a:blip r:embed="rId3"/>
          <a:srcRect/>
          <a:stretch>
            <a:fillRect/>
          </a:stretch>
        </p:blipFill>
        <p:spPr bwMode="auto">
          <a:xfrm>
            <a:off x="-304800" y="-228600"/>
            <a:ext cx="9753600" cy="7315200"/>
          </a:xfrm>
          <a:prstGeom prst="rect">
            <a:avLst/>
          </a:prstGeom>
          <a:noFill/>
        </p:spPr>
      </p:pic>
      <p:sp>
        <p:nvSpPr>
          <p:cNvPr id="4" name="مستطيل 3"/>
          <p:cNvSpPr/>
          <p:nvPr/>
        </p:nvSpPr>
        <p:spPr>
          <a:xfrm>
            <a:off x="0" y="-71462"/>
            <a:ext cx="9144000" cy="1200329"/>
          </a:xfrm>
          <a:prstGeom prst="rect">
            <a:avLst/>
          </a:prstGeom>
        </p:spPr>
        <p:txBody>
          <a:bodyPr wrap="square">
            <a:spAutoFit/>
          </a:bodyPr>
          <a:lstStyle/>
          <a:p>
            <a:r>
              <a:rPr lang="ar-SA" sz="3600" b="1" dirty="0" smtClean="0"/>
              <a:t>وكذلك بعد الفحص النسيجي تبيَّن وجود عدد أكبر من الكريات الحمر والبيض في الأوعية الدموية للحوم غير المكبَّر عليها</a:t>
            </a:r>
            <a:r>
              <a:rPr lang="en-US" b="1" dirty="0" smtClean="0"/>
              <a:t>.</a:t>
            </a:r>
            <a:endParaRPr lang="ar-YE" dirty="0"/>
          </a:p>
        </p:txBody>
      </p:sp>
      <p:pic>
        <p:nvPicPr>
          <p:cNvPr id="5" name="صورة 4" descr="http://www.lovely0smile.com/2006/m/01/211.jpg"/>
          <p:cNvPicPr/>
          <p:nvPr/>
        </p:nvPicPr>
        <p:blipFill>
          <a:blip r:embed="rId4"/>
          <a:srcRect/>
          <a:stretch>
            <a:fillRect/>
          </a:stretch>
        </p:blipFill>
        <p:spPr bwMode="auto">
          <a:xfrm>
            <a:off x="5143504" y="1285860"/>
            <a:ext cx="4000496" cy="3714776"/>
          </a:xfrm>
          <a:prstGeom prst="rect">
            <a:avLst/>
          </a:prstGeom>
          <a:noFill/>
          <a:ln w="9525">
            <a:noFill/>
            <a:miter lim="800000"/>
            <a:headEnd/>
            <a:tailEnd/>
          </a:ln>
        </p:spPr>
      </p:pic>
      <p:pic>
        <p:nvPicPr>
          <p:cNvPr id="6" name="صورة 5" descr="http://www.lovely0smile.com/2006/m/01/212.jpg"/>
          <p:cNvPicPr/>
          <p:nvPr/>
        </p:nvPicPr>
        <p:blipFill>
          <a:blip r:embed="rId5"/>
          <a:srcRect/>
          <a:stretch>
            <a:fillRect/>
          </a:stretch>
        </p:blipFill>
        <p:spPr bwMode="auto">
          <a:xfrm>
            <a:off x="214282" y="1214422"/>
            <a:ext cx="4572032" cy="3929090"/>
          </a:xfrm>
          <a:prstGeom prst="rect">
            <a:avLst/>
          </a:prstGeom>
          <a:noFill/>
          <a:ln w="9525">
            <a:noFill/>
            <a:miter lim="800000"/>
            <a:headEnd/>
            <a:tailEnd/>
          </a:ln>
        </p:spPr>
      </p:pic>
      <p:sp>
        <p:nvSpPr>
          <p:cNvPr id="8196" name="Text Box 4"/>
          <p:cNvSpPr txBox="1">
            <a:spLocks noChangeArrowheads="1"/>
          </p:cNvSpPr>
          <p:nvPr/>
        </p:nvSpPr>
        <p:spPr bwMode="auto">
          <a:xfrm>
            <a:off x="5143504" y="5286388"/>
            <a:ext cx="4000496" cy="1446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44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صورة </a:t>
            </a:r>
            <a:r>
              <a:rPr kumimoji="0" lang="ar-SA" sz="4400" b="1" i="0" u="none" strike="noStrike" cap="none" spc="-150" normalizeH="0" baseline="0" dirty="0" err="1" smtClean="0">
                <a:ln>
                  <a:noFill/>
                </a:ln>
                <a:solidFill>
                  <a:srgbClr val="336699"/>
                </a:solidFill>
                <a:effectLst/>
                <a:latin typeface="Arial" pitchFamily="34" charset="0"/>
                <a:ea typeface="Arial" pitchFamily="34" charset="0"/>
                <a:cs typeface="Traditional Arabic" pitchFamily="2" charset="-78"/>
              </a:rPr>
              <a:t>مجهرية</a:t>
            </a:r>
            <a:r>
              <a:rPr kumimoji="0" lang="ar-SA" sz="44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 لنسيج عضلي</a:t>
            </a:r>
            <a:r>
              <a:rPr kumimoji="0" lang="en-US" sz="4400" b="1" i="0" u="none" strike="noStrike" cap="none" spc="-150" normalizeH="0" baseline="0" dirty="0" smtClean="0">
                <a:ln>
                  <a:noFill/>
                </a:ln>
                <a:solidFill>
                  <a:srgbClr val="BA4B00"/>
                </a:solidFill>
                <a:effectLst/>
                <a:latin typeface="Times New Roman" pitchFamily="18" charset="0"/>
                <a:ea typeface="Arial" pitchFamily="34" charset="0"/>
                <a:cs typeface="Traditional Arabic" pitchFamily="2" charset="-78"/>
              </a:rPr>
              <a:t/>
            </a:r>
            <a:br>
              <a:rPr kumimoji="0" lang="en-US" sz="4400" b="1" i="0" u="none" strike="noStrike" cap="none" spc="-150" normalizeH="0" baseline="0" dirty="0" smtClean="0">
                <a:ln>
                  <a:noFill/>
                </a:ln>
                <a:solidFill>
                  <a:srgbClr val="BA4B00"/>
                </a:solidFill>
                <a:effectLst/>
                <a:latin typeface="Times New Roman" pitchFamily="18" charset="0"/>
                <a:ea typeface="Arial" pitchFamily="34" charset="0"/>
                <a:cs typeface="Traditional Arabic" pitchFamily="2" charset="-78"/>
              </a:rPr>
            </a:br>
            <a:r>
              <a:rPr kumimoji="0" lang="ar-SA" sz="44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للحم خروف</a:t>
            </a:r>
            <a:r>
              <a:rPr kumimoji="0" lang="en-US" sz="44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 </a:t>
            </a:r>
            <a:r>
              <a:rPr kumimoji="0" lang="ar-SA" sz="4400" b="1" i="0" u="none" strike="noStrike" cap="none" spc="-150" normalizeH="0" baseline="0" dirty="0" smtClean="0">
                <a:ln>
                  <a:noFill/>
                </a:ln>
                <a:solidFill>
                  <a:srgbClr val="BA4B00"/>
                </a:solidFill>
                <a:effectLst/>
                <a:latin typeface="Arial" pitchFamily="34" charset="0"/>
                <a:ea typeface="Arial" pitchFamily="34" charset="0"/>
                <a:cs typeface="Traditional Arabic" pitchFamily="2" charset="-78"/>
              </a:rPr>
              <a:t>ذكر اسم</a:t>
            </a:r>
            <a:r>
              <a:rPr kumimoji="0" lang="en-US" sz="4400" b="1" i="0" u="none" strike="noStrike" cap="none" spc="-150" normalizeH="0" baseline="0" dirty="0" smtClean="0">
                <a:ln>
                  <a:noFill/>
                </a:ln>
                <a:solidFill>
                  <a:srgbClr val="BA4B00"/>
                </a:solidFill>
                <a:effectLst/>
                <a:latin typeface="Arial" pitchFamily="34" charset="0"/>
                <a:ea typeface="Arial" pitchFamily="34" charset="0"/>
                <a:cs typeface="Traditional Arabic" pitchFamily="2" charset="-78"/>
              </a:rPr>
              <a:t> </a:t>
            </a:r>
            <a:r>
              <a:rPr kumimoji="0" lang="ar-SA" sz="4400" b="1" i="0" u="none" strike="noStrike" cap="none" spc="-150" normalizeH="0" baseline="0" dirty="0" smtClean="0">
                <a:ln>
                  <a:noFill/>
                </a:ln>
                <a:solidFill>
                  <a:srgbClr val="BA4B00"/>
                </a:solidFill>
                <a:effectLst/>
                <a:latin typeface="Arial" pitchFamily="34" charset="0"/>
                <a:ea typeface="Arial" pitchFamily="34" charset="0"/>
                <a:cs typeface="Traditional Arabic" pitchFamily="2" charset="-78"/>
              </a:rPr>
              <a:t>الله</a:t>
            </a:r>
            <a:endParaRPr kumimoji="0" lang="ar-YE" sz="4400" b="0" i="0" u="none" strike="noStrike" cap="none" spc="-150" normalizeH="0" baseline="0" dirty="0" smtClean="0">
              <a:ln>
                <a:noFill/>
              </a:ln>
              <a:solidFill>
                <a:schemeClr val="tx1"/>
              </a:solidFill>
              <a:effectLst/>
              <a:latin typeface="Arial" pitchFamily="34" charset="0"/>
              <a:cs typeface="Traditional Arabic" pitchFamily="2" charset="-78"/>
            </a:endParaRPr>
          </a:p>
        </p:txBody>
      </p:sp>
      <p:sp>
        <p:nvSpPr>
          <p:cNvPr id="8197" name="Text Box 5"/>
          <p:cNvSpPr txBox="1">
            <a:spLocks noChangeArrowheads="1"/>
          </p:cNvSpPr>
          <p:nvPr/>
        </p:nvSpPr>
        <p:spPr bwMode="auto">
          <a:xfrm>
            <a:off x="0" y="5288340"/>
            <a:ext cx="4714876"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48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صورة </a:t>
            </a:r>
            <a:r>
              <a:rPr kumimoji="0" lang="ar-SA" sz="4800" b="1" i="0" u="none" strike="noStrike" cap="none" spc="-150" normalizeH="0" baseline="0" dirty="0" err="1" smtClean="0">
                <a:ln>
                  <a:noFill/>
                </a:ln>
                <a:solidFill>
                  <a:srgbClr val="336699"/>
                </a:solidFill>
                <a:effectLst/>
                <a:latin typeface="Arial" pitchFamily="34" charset="0"/>
                <a:ea typeface="Arial" pitchFamily="34" charset="0"/>
                <a:cs typeface="Traditional Arabic" pitchFamily="2" charset="-78"/>
              </a:rPr>
              <a:t>مجهرية</a:t>
            </a:r>
            <a:r>
              <a:rPr kumimoji="0" lang="ar-SA" sz="48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 لنسيج</a:t>
            </a:r>
            <a:r>
              <a:rPr kumimoji="0" lang="en-US" sz="48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 </a:t>
            </a:r>
            <a:r>
              <a:rPr kumimoji="0" lang="ar-SA" sz="48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عضلي</a:t>
            </a:r>
            <a:r>
              <a:rPr kumimoji="0" lang="en-US" sz="4800" b="1" i="0" u="none" strike="noStrike" cap="none" spc="-150" normalizeH="0" baseline="0" dirty="0" smtClean="0">
                <a:ln>
                  <a:noFill/>
                </a:ln>
                <a:solidFill>
                  <a:srgbClr val="BA4B00"/>
                </a:solidFill>
                <a:effectLst/>
                <a:latin typeface="Times New Roman" pitchFamily="18" charset="0"/>
                <a:ea typeface="Arial" pitchFamily="34" charset="0"/>
                <a:cs typeface="Traditional Arabic" pitchFamily="2" charset="-78"/>
              </a:rPr>
              <a:t/>
            </a:r>
            <a:br>
              <a:rPr kumimoji="0" lang="en-US" sz="4800" b="1" i="0" u="none" strike="noStrike" cap="none" spc="-150" normalizeH="0" baseline="0" dirty="0" smtClean="0">
                <a:ln>
                  <a:noFill/>
                </a:ln>
                <a:solidFill>
                  <a:srgbClr val="BA4B00"/>
                </a:solidFill>
                <a:effectLst/>
                <a:latin typeface="Times New Roman" pitchFamily="18" charset="0"/>
                <a:ea typeface="Arial" pitchFamily="34" charset="0"/>
                <a:cs typeface="Traditional Arabic" pitchFamily="2" charset="-78"/>
              </a:rPr>
            </a:br>
            <a:r>
              <a:rPr kumimoji="0" lang="ar-SA" sz="4800" b="1" i="0" u="none" strike="noStrike" cap="none" spc="-150" normalizeH="0" baseline="0" dirty="0" smtClean="0">
                <a:ln>
                  <a:noFill/>
                </a:ln>
                <a:solidFill>
                  <a:srgbClr val="336699"/>
                </a:solidFill>
                <a:effectLst/>
                <a:latin typeface="Arial" pitchFamily="34" charset="0"/>
                <a:ea typeface="Arial" pitchFamily="34" charset="0"/>
                <a:cs typeface="Traditional Arabic" pitchFamily="2" charset="-78"/>
              </a:rPr>
              <a:t>للحم خروف </a:t>
            </a:r>
            <a:r>
              <a:rPr kumimoji="0" lang="ar-SA" sz="4800" b="1" i="0" u="none" strike="noStrike" cap="none" spc="-150" normalizeH="0" baseline="0" dirty="0" smtClean="0">
                <a:ln>
                  <a:noFill/>
                </a:ln>
                <a:solidFill>
                  <a:srgbClr val="BA4B00"/>
                </a:solidFill>
                <a:effectLst/>
                <a:latin typeface="Arial" pitchFamily="34" charset="0"/>
                <a:ea typeface="Arial" pitchFamily="34" charset="0"/>
                <a:cs typeface="Traditional Arabic" pitchFamily="2" charset="-78"/>
              </a:rPr>
              <a:t>لم يذكر اسم الله</a:t>
            </a:r>
            <a:endParaRPr kumimoji="0" lang="ar-YE" sz="4800" b="0" i="0" u="none" strike="noStrike" cap="none" spc="-150" normalizeH="0" baseline="0" dirty="0" smtClean="0">
              <a:ln>
                <a:noFill/>
              </a:ln>
              <a:solidFill>
                <a:schemeClr val="tx1"/>
              </a:solidFill>
              <a:effectLst/>
              <a:latin typeface="Arial" pitchFamily="34" charset="0"/>
              <a:cs typeface="Traditional Arabic" pitchFamily="2" charset="-78"/>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21</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mph" presetSubtype="0" fill="hold" nodeType="clickEffect">
                                  <p:stCondLst>
                                    <p:cond delay="0"/>
                                  </p:stCondLst>
                                  <p:childTnLst>
                                    <p:anim calcmode="discrete" valueType="str">
                                      <p:cBhvr>
                                        <p:cTn id="11" dur="1000" fill="hold"/>
                                        <p:tgtEl>
                                          <p:spTgt spid="5"/>
                                        </p:tgtEl>
                                        <p:attrNameLst>
                                          <p:attrName>style.visibility</p:attrName>
                                        </p:attrNameLst>
                                      </p:cBhvr>
                                      <p:tavLst>
                                        <p:tav tm="0">
                                          <p:val>
                                            <p:strVal val="hidden"/>
                                          </p:val>
                                        </p:tav>
                                        <p:tav tm="50000">
                                          <p:val>
                                            <p:strVal val="visible"/>
                                          </p:val>
                                        </p:tav>
                                      </p:tavLst>
                                    </p:anim>
                                  </p:childTnLst>
                                </p:cTn>
                              </p:par>
                              <p:par>
                                <p:cTn id="12" presetID="35" presetClass="emph" presetSubtype="0" fill="hold" nodeType="withEffect">
                                  <p:stCondLst>
                                    <p:cond delay="0"/>
                                  </p:stCondLst>
                                  <p:childTnLst>
                                    <p:anim calcmode="discrete" valueType="str">
                                      <p:cBhvr>
                                        <p:cTn id="13"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F:\باوب بوينت\PowerFinish\PF CD 1\Backgrounds\Vol2\bv20296.jpg"/>
          <p:cNvPicPr>
            <a:picLocks noChangeAspect="1" noChangeArrowheads="1"/>
          </p:cNvPicPr>
          <p:nvPr/>
        </p:nvPicPr>
        <p:blipFill>
          <a:blip r:embed="rId2"/>
          <a:srcRect/>
          <a:stretch>
            <a:fillRect/>
          </a:stretch>
        </p:blipFill>
        <p:spPr bwMode="auto">
          <a:xfrm>
            <a:off x="-19080" y="0"/>
            <a:ext cx="9163080" cy="7315200"/>
          </a:xfrm>
          <a:prstGeom prst="rect">
            <a:avLst/>
          </a:prstGeom>
          <a:noFill/>
        </p:spPr>
      </p:pic>
      <p:pic>
        <p:nvPicPr>
          <p:cNvPr id="8" name="صورة 7" descr="http://www.lovely0smile.com/2006/m/01/213.jpg"/>
          <p:cNvPicPr/>
          <p:nvPr/>
        </p:nvPicPr>
        <p:blipFill>
          <a:blip r:embed="rId3"/>
          <a:srcRect/>
          <a:stretch>
            <a:fillRect/>
          </a:stretch>
        </p:blipFill>
        <p:spPr bwMode="auto">
          <a:xfrm>
            <a:off x="4643438" y="0"/>
            <a:ext cx="4143372" cy="4071942"/>
          </a:xfrm>
          <a:prstGeom prst="rect">
            <a:avLst/>
          </a:prstGeom>
          <a:noFill/>
          <a:ln w="9525">
            <a:noFill/>
            <a:miter lim="800000"/>
            <a:headEnd/>
            <a:tailEnd/>
          </a:ln>
        </p:spPr>
      </p:pic>
      <p:pic>
        <p:nvPicPr>
          <p:cNvPr id="9" name="صورة 8" descr="http://www.lovely0smile.com/2006/m/01/214.jpg"/>
          <p:cNvPicPr/>
          <p:nvPr/>
        </p:nvPicPr>
        <p:blipFill>
          <a:blip r:embed="rId4"/>
          <a:srcRect/>
          <a:stretch>
            <a:fillRect/>
          </a:stretch>
        </p:blipFill>
        <p:spPr bwMode="auto">
          <a:xfrm>
            <a:off x="0" y="0"/>
            <a:ext cx="4429124" cy="4143380"/>
          </a:xfrm>
          <a:prstGeom prst="rect">
            <a:avLst/>
          </a:prstGeom>
          <a:noFill/>
          <a:ln w="9525">
            <a:noFill/>
            <a:miter lim="800000"/>
            <a:headEnd/>
            <a:tailEnd/>
          </a:ln>
        </p:spPr>
      </p:pic>
      <p:sp>
        <p:nvSpPr>
          <p:cNvPr id="9224" name="Text Box 8"/>
          <p:cNvSpPr txBox="1">
            <a:spLocks noChangeArrowheads="1"/>
          </p:cNvSpPr>
          <p:nvPr/>
        </p:nvSpPr>
        <p:spPr bwMode="auto">
          <a:xfrm>
            <a:off x="4643438" y="3995678"/>
            <a:ext cx="4214842" cy="286232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ts val="1000"/>
              </a:spcAft>
              <a:buClrTx/>
              <a:buSzTx/>
              <a:buFontTx/>
              <a:buNone/>
              <a:tabLst/>
            </a:pP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صورة </a:t>
            </a:r>
            <a:r>
              <a:rPr kumimoji="0" lang="ar-SA" sz="3600" b="1" i="0" u="none" strike="noStrike" cap="none" normalizeH="0" baseline="0" dirty="0" err="1" smtClean="0">
                <a:ln>
                  <a:noFill/>
                </a:ln>
                <a:effectLst/>
                <a:latin typeface="Arial" pitchFamily="34" charset="0"/>
                <a:ea typeface="Arial" pitchFamily="34" charset="0"/>
                <a:cs typeface="Traditional Arabic" pitchFamily="2" charset="-78"/>
              </a:rPr>
              <a:t>مجهرية</a:t>
            </a: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 لنسيج</a:t>
            </a:r>
            <a:r>
              <a:rPr kumimoji="0" lang="en-US" sz="36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عضلي</a:t>
            </a:r>
            <a:r>
              <a:rPr kumimoji="0" lang="en-US" sz="3600" b="1" i="0" u="none" strike="noStrike" cap="none" normalizeH="0" baseline="0" dirty="0" smtClean="0">
                <a:ln>
                  <a:noFill/>
                </a:ln>
                <a:effectLst/>
                <a:latin typeface="Times New Roman" pitchFamily="18" charset="0"/>
                <a:ea typeface="Arial" pitchFamily="34" charset="0"/>
                <a:cs typeface="Traditional Arabic" pitchFamily="2" charset="-78"/>
              </a:rPr>
              <a:t/>
            </a:r>
            <a:br>
              <a:rPr kumimoji="0" lang="en-US" sz="3600" b="1" i="0" u="none" strike="noStrike" cap="none" normalizeH="0" baseline="0" dirty="0" smtClean="0">
                <a:ln>
                  <a:noFill/>
                </a:ln>
                <a:effectLst/>
                <a:latin typeface="Times New Roman" pitchFamily="18" charset="0"/>
                <a:ea typeface="Arial" pitchFamily="34" charset="0"/>
                <a:cs typeface="Traditional Arabic" pitchFamily="2" charset="-78"/>
              </a:rPr>
            </a:b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لحم دجاج</a:t>
            </a:r>
            <a:r>
              <a:rPr kumimoji="0" lang="en-US" sz="36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ذكر اسم الله</a:t>
            </a:r>
            <a:r>
              <a:rPr kumimoji="0" lang="en-US" sz="3600" b="1" i="0" u="none" strike="noStrike" cap="none" normalizeH="0" baseline="0" dirty="0" smtClean="0">
                <a:ln>
                  <a:noFill/>
                </a:ln>
                <a:effectLst/>
                <a:latin typeface="Times New Roman" pitchFamily="18" charset="0"/>
                <a:ea typeface="Arial" pitchFamily="34" charset="0"/>
                <a:cs typeface="Traditional Arabic" pitchFamily="2" charset="-78"/>
              </a:rPr>
              <a:t/>
            </a:r>
            <a:br>
              <a:rPr kumimoji="0" lang="en-US" sz="3600" b="1" i="0" u="none" strike="noStrike" cap="none" normalizeH="0" baseline="0" dirty="0" smtClean="0">
                <a:ln>
                  <a:noFill/>
                </a:ln>
                <a:effectLst/>
                <a:latin typeface="Times New Roman" pitchFamily="18" charset="0"/>
                <a:ea typeface="Arial" pitchFamily="34" charset="0"/>
                <a:cs typeface="Traditional Arabic" pitchFamily="2" charset="-78"/>
              </a:rPr>
            </a:b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لاحظ ندرة وجود الكريات البيض الالتهابية مما يدل على عدم نمو الجراثيم</a:t>
            </a:r>
            <a:r>
              <a:rPr kumimoji="0" lang="en-US" sz="36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600" b="1" i="0" u="none" strike="noStrike" cap="none" normalizeH="0" baseline="0" dirty="0" smtClean="0">
                <a:ln>
                  <a:noFill/>
                </a:ln>
                <a:effectLst/>
                <a:latin typeface="Arial" pitchFamily="34" charset="0"/>
                <a:ea typeface="Arial" pitchFamily="34" charset="0"/>
                <a:cs typeface="Traditional Arabic" pitchFamily="2" charset="-78"/>
              </a:rPr>
              <a:t>وتكاثرها</a:t>
            </a:r>
            <a:r>
              <a:rPr kumimoji="0" lang="en-US" sz="2000" b="1" i="0" u="none" strike="noStrike" cap="none" normalizeH="0" baseline="0" dirty="0" smtClean="0">
                <a:ln>
                  <a:noFill/>
                </a:ln>
                <a:effectLst/>
                <a:latin typeface="Arial" pitchFamily="34" charset="0"/>
                <a:ea typeface="Arial" pitchFamily="34" charset="0"/>
                <a:cs typeface="Arial" pitchFamily="34" charset="0"/>
              </a:rPr>
              <a:t>.</a:t>
            </a:r>
            <a:endParaRPr kumimoji="0" lang="ar-YE" sz="2000" b="0" i="0" u="none" strike="noStrike" cap="none" normalizeH="0" baseline="0" dirty="0" smtClean="0">
              <a:ln>
                <a:noFill/>
              </a:ln>
              <a:effectLst/>
              <a:latin typeface="Arial" pitchFamily="34" charset="0"/>
              <a:cs typeface="Arial" pitchFamily="34" charset="0"/>
            </a:endParaRPr>
          </a:p>
        </p:txBody>
      </p:sp>
      <p:sp>
        <p:nvSpPr>
          <p:cNvPr id="9225" name="Text Box 9"/>
          <p:cNvSpPr txBox="1">
            <a:spLocks noChangeArrowheads="1"/>
          </p:cNvSpPr>
          <p:nvPr/>
        </p:nvSpPr>
        <p:spPr bwMode="auto">
          <a:xfrm>
            <a:off x="0" y="4071943"/>
            <a:ext cx="4500562" cy="31085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صورة </a:t>
            </a:r>
            <a:r>
              <a:rPr kumimoji="0" lang="ar-SA" sz="3200" b="1" i="0" u="none" strike="noStrike" cap="none" normalizeH="0" baseline="0" dirty="0" err="1" smtClean="0">
                <a:ln>
                  <a:noFill/>
                </a:ln>
                <a:effectLst/>
                <a:latin typeface="Arial" pitchFamily="34" charset="0"/>
                <a:ea typeface="Arial" pitchFamily="34" charset="0"/>
                <a:cs typeface="Traditional Arabic" pitchFamily="2" charset="-78"/>
              </a:rPr>
              <a:t>مجهرية</a:t>
            </a: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 لنسيج</a:t>
            </a:r>
            <a:r>
              <a:rPr kumimoji="0" lang="en-US" sz="32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عضلي</a:t>
            </a:r>
            <a:r>
              <a:rPr kumimoji="0" lang="en-US" sz="3200" b="1" i="0" u="none" strike="noStrike" cap="none" normalizeH="0" baseline="0" dirty="0" smtClean="0">
                <a:ln>
                  <a:noFill/>
                </a:ln>
                <a:effectLst/>
                <a:latin typeface="Times New Roman" pitchFamily="18" charset="0"/>
                <a:ea typeface="Arial" pitchFamily="34" charset="0"/>
                <a:cs typeface="Traditional Arabic" pitchFamily="2" charset="-78"/>
              </a:rPr>
              <a:t/>
            </a:r>
            <a:br>
              <a:rPr kumimoji="0" lang="en-US" sz="3200" b="1" i="0" u="none" strike="noStrike" cap="none" normalizeH="0" baseline="0" dirty="0" smtClean="0">
                <a:ln>
                  <a:noFill/>
                </a:ln>
                <a:effectLst/>
                <a:latin typeface="Times New Roman" pitchFamily="18" charset="0"/>
                <a:ea typeface="Arial" pitchFamily="34" charset="0"/>
                <a:cs typeface="Traditional Arabic" pitchFamily="2" charset="-78"/>
              </a:rPr>
            </a:b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لحم دجاج</a:t>
            </a:r>
            <a:r>
              <a:rPr kumimoji="0" lang="en-US" sz="32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لم يذكر اسم</a:t>
            </a:r>
            <a:r>
              <a:rPr kumimoji="0" lang="en-US" sz="32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الله</a:t>
            </a:r>
            <a:endParaRPr kumimoji="0" lang="en-US" sz="3200" b="1" i="0" u="none" strike="noStrike" cap="none" normalizeH="0" baseline="0" dirty="0" smtClean="0">
              <a:ln>
                <a:noFill/>
              </a:ln>
              <a:effectLst/>
              <a:latin typeface="Arial" pitchFamily="34" charset="0"/>
              <a:ea typeface="Arial" pitchFamily="34" charset="0"/>
              <a:cs typeface="Traditional Arabic" pitchFamily="2" charset="-78"/>
            </a:endParaRP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لاحظ وجود الكريات البيض الالتهابية بغزارة مما يدل على وجود الجراثيم</a:t>
            </a:r>
            <a:r>
              <a:rPr kumimoji="0" lang="en-US" sz="3200" b="1" i="0" u="none" strike="noStrike" cap="none" normalizeH="0" baseline="0" dirty="0" smtClean="0">
                <a:ln>
                  <a:noFill/>
                </a:ln>
                <a:effectLst/>
                <a:latin typeface="Arial" pitchFamily="34" charset="0"/>
                <a:ea typeface="Arial" pitchFamily="34" charset="0"/>
                <a:cs typeface="Traditional Arabic" pitchFamily="2" charset="-78"/>
              </a:rPr>
              <a:t> </a:t>
            </a:r>
            <a:r>
              <a:rPr kumimoji="0" lang="ar-SA" sz="3200" b="1" i="0" u="none" strike="noStrike" cap="none" normalizeH="0" baseline="0" dirty="0" smtClean="0">
                <a:ln>
                  <a:noFill/>
                </a:ln>
                <a:effectLst/>
                <a:latin typeface="Arial" pitchFamily="34" charset="0"/>
                <a:ea typeface="Arial" pitchFamily="34" charset="0"/>
                <a:cs typeface="Traditional Arabic" pitchFamily="2" charset="-78"/>
              </a:rPr>
              <a:t>وتكاثرها</a:t>
            </a:r>
            <a:r>
              <a:rPr kumimoji="0" lang="en-US" sz="3200" b="1" i="0" u="none" strike="noStrike" cap="none" normalizeH="0" baseline="0" dirty="0" smtClean="0">
                <a:ln>
                  <a:noFill/>
                </a:ln>
                <a:effectLst/>
                <a:latin typeface="Arial" pitchFamily="34" charset="0"/>
                <a:ea typeface="Arial" pitchFamily="34" charset="0"/>
                <a:cs typeface="Traditional Arabic" pitchFamily="2" charset="-78"/>
              </a:rPr>
              <a:t>.</a:t>
            </a:r>
            <a:r>
              <a:rPr kumimoji="0" lang="en-US" sz="3600" b="1" i="0" u="none" strike="noStrike" cap="none" normalizeH="0" baseline="0" dirty="0" smtClean="0">
                <a:ln>
                  <a:noFill/>
                </a:ln>
                <a:solidFill>
                  <a:srgbClr val="BA4B00"/>
                </a:solidFill>
                <a:effectLst/>
                <a:latin typeface="Times New Roman" pitchFamily="18" charset="0"/>
                <a:ea typeface="Arial" pitchFamily="34" charset="0"/>
                <a:cs typeface="Traditional Arabic" pitchFamily="2" charset="-78"/>
              </a:rPr>
              <a:t/>
            </a:r>
            <a:br>
              <a:rPr kumimoji="0" lang="en-US" sz="3600" b="1" i="0" u="none" strike="noStrike" cap="none" normalizeH="0" baseline="0" dirty="0" smtClean="0">
                <a:ln>
                  <a:noFill/>
                </a:ln>
                <a:solidFill>
                  <a:srgbClr val="BA4B00"/>
                </a:solidFill>
                <a:effectLst/>
                <a:latin typeface="Times New Roman" pitchFamily="18" charset="0"/>
                <a:ea typeface="Arial" pitchFamily="34" charset="0"/>
                <a:cs typeface="Traditional Arabic" pitchFamily="2" charset="-78"/>
              </a:rPr>
            </a:br>
            <a:endParaRPr kumimoji="0" lang="ar-YE" sz="3600" b="0" i="0" u="none" strike="noStrike" cap="none" normalizeH="0" baseline="0" dirty="0" smtClean="0">
              <a:ln>
                <a:noFill/>
              </a:ln>
              <a:solidFill>
                <a:schemeClr val="tx1"/>
              </a:solidFill>
              <a:effectLst/>
              <a:latin typeface="Arial" pitchFamily="34" charset="0"/>
              <a:cs typeface="Traditional Arabic" pitchFamily="2" charset="-78"/>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22</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باوب بوينت\PowerFinish\PF CD 1\Backgrounds\Vol2\bv20206.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10243" name="Picture 3" descr="F:\باوب بوينت\PowerFinish\PF CD 1\Backgrounds\Vol2\bv20206.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graphicFrame>
        <p:nvGraphicFramePr>
          <p:cNvPr id="5" name="رسم تخطيطي 4"/>
          <p:cNvGraphicFramePr/>
          <p:nvPr/>
        </p:nvGraphicFramePr>
        <p:xfrm>
          <a:off x="-214346" y="0"/>
          <a:ext cx="9572692" cy="7215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عنصر نائب لرقم الشريحة 5"/>
          <p:cNvSpPr>
            <a:spLocks noGrp="1"/>
          </p:cNvSpPr>
          <p:nvPr>
            <p:ph type="sldNum" sz="quarter" idx="12"/>
          </p:nvPr>
        </p:nvSpPr>
        <p:spPr/>
        <p:txBody>
          <a:bodyPr/>
          <a:lstStyle/>
          <a:p>
            <a:fld id="{0B34F065-1154-456A-91E3-76DE8E75E17B}" type="slidenum">
              <a:rPr lang="ar-SA" smtClean="0"/>
              <a:pPr/>
              <a:t>23</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باوب بوينت\PowerFinish\PF CD 1\Backgrounds\Vol1\bv10102.jpg"/>
          <p:cNvPicPr>
            <a:picLocks noChangeAspect="1" noChangeArrowheads="1"/>
          </p:cNvPicPr>
          <p:nvPr/>
        </p:nvPicPr>
        <p:blipFill>
          <a:blip r:embed="rId3"/>
          <a:srcRect/>
          <a:stretch>
            <a:fillRect/>
          </a:stretch>
        </p:blipFill>
        <p:spPr bwMode="auto">
          <a:xfrm>
            <a:off x="-304800" y="-228600"/>
            <a:ext cx="9753600" cy="7315200"/>
          </a:xfrm>
          <a:prstGeom prst="rect">
            <a:avLst/>
          </a:prstGeom>
          <a:noFill/>
        </p:spPr>
      </p:pic>
      <p:sp>
        <p:nvSpPr>
          <p:cNvPr id="3" name="مربع نص 2"/>
          <p:cNvSpPr txBox="1"/>
          <p:nvPr/>
        </p:nvSpPr>
        <p:spPr>
          <a:xfrm>
            <a:off x="-285784" y="-285775"/>
            <a:ext cx="9715568" cy="8371523"/>
          </a:xfrm>
          <a:prstGeom prst="rect">
            <a:avLst/>
          </a:prstGeom>
        </p:spPr>
        <p:style>
          <a:lnRef idx="1">
            <a:schemeClr val="accent6"/>
          </a:lnRef>
          <a:fillRef idx="2">
            <a:schemeClr val="accent6"/>
          </a:fillRef>
          <a:effectRef idx="1">
            <a:schemeClr val="accent6"/>
          </a:effectRef>
          <a:fontRef idx="minor">
            <a:schemeClr val="dk1"/>
          </a:fontRef>
        </p:style>
        <p:txBody>
          <a:bodyPr wrap="square" rtlCol="1">
            <a:spAutoFit/>
          </a:bodyPr>
          <a:lstStyle/>
          <a:p>
            <a:pPr lvl="1" algn="justLow"/>
            <a:r>
              <a:rPr lang="ar-SA" sz="3200" dirty="0" smtClean="0"/>
              <a:t>المراجع للأحاديث:</a:t>
            </a:r>
          </a:p>
          <a:p>
            <a:pPr lvl="1" algn="justLow"/>
            <a:r>
              <a:rPr lang="ar-SA" sz="3200" dirty="0" smtClean="0"/>
              <a:t>1- صحيح البخاري (3/1195), برقم: (3106).</a:t>
            </a:r>
          </a:p>
          <a:p>
            <a:pPr lvl="1" algn="justLow"/>
            <a:r>
              <a:rPr lang="ar-SA" sz="3200" dirty="0" smtClean="0"/>
              <a:t>2-</a:t>
            </a:r>
            <a:r>
              <a:rPr lang="ar-YE" sz="3200" dirty="0" smtClean="0"/>
              <a:t> صحيح البخاري (1/65), برقم: (141).</a:t>
            </a:r>
            <a:endParaRPr lang="en-US" sz="3200" dirty="0" smtClean="0"/>
          </a:p>
          <a:p>
            <a:pPr lvl="1" algn="justLow"/>
            <a:r>
              <a:rPr lang="ar-SA" sz="3200" dirty="0" smtClean="0"/>
              <a:t>3- صحيح البخاري (5/2065), برقم: (5061).</a:t>
            </a:r>
          </a:p>
          <a:p>
            <a:pPr lvl="1" algn="justLow"/>
            <a:r>
              <a:rPr lang="ar-SA" sz="3200" dirty="0" smtClean="0"/>
              <a:t>4-سنن أبي داود (2/374), برقم: (3766), وصححه الألباني في صحيح الجامع برقم: ( 1653)  </a:t>
            </a:r>
            <a:endParaRPr lang="en-US" sz="3200" dirty="0" smtClean="0"/>
          </a:p>
          <a:p>
            <a:pPr lvl="1" algn="justLow"/>
            <a:r>
              <a:rPr lang="ar-SA" sz="3200" dirty="0" smtClean="0"/>
              <a:t>5-</a:t>
            </a:r>
            <a:r>
              <a:rPr lang="ar-YE" sz="3200" dirty="0" smtClean="0"/>
              <a:t>صحيح البخاري(1/334), برقم: (942).</a:t>
            </a:r>
            <a:endParaRPr lang="en-US" sz="3200" dirty="0" smtClean="0"/>
          </a:p>
          <a:p>
            <a:pPr lvl="1" algn="justLow"/>
            <a:r>
              <a:rPr lang="ar-SA" sz="3200" dirty="0" smtClean="0"/>
              <a:t>6- صحيح مسلم(4/1728), برقم: (2202).</a:t>
            </a:r>
          </a:p>
          <a:p>
            <a:pPr lvl="1" algn="justLow"/>
            <a:r>
              <a:rPr lang="ar-SA" sz="3200" dirty="0" smtClean="0"/>
              <a:t>7-أنظر السلسلة الصحيحة (2/272), برقم: (1277) قال ألألباني: حسن صحيح.</a:t>
            </a:r>
          </a:p>
          <a:p>
            <a:pPr lvl="1" algn="justLow"/>
            <a:r>
              <a:rPr lang="ar-SA" sz="3200" dirty="0" smtClean="0"/>
              <a:t>8- سنن ابن ماجة(1/109), برقم: (297) وصححه الألباني في صحيح الجامع برقم: (3610).</a:t>
            </a:r>
          </a:p>
          <a:p>
            <a:pPr lvl="1" algn="justLow"/>
            <a:r>
              <a:rPr lang="ar-SA" sz="3200" dirty="0" smtClean="0"/>
              <a:t>9-أنظر السلسلة الصحيحة (2/272), برقم: (1277) قال ألألباني: حسن صحيح.                  </a:t>
            </a:r>
            <a:endParaRPr lang="en-US" sz="3600" dirty="0" smtClean="0"/>
          </a:p>
          <a:p>
            <a:pPr algn="justLow"/>
            <a:endParaRPr lang="en-US" sz="3600" dirty="0" smtClean="0"/>
          </a:p>
          <a:p>
            <a:pPr algn="justLow"/>
            <a:endParaRPr lang="en-US" sz="3600" dirty="0" smtClean="0"/>
          </a:p>
          <a:p>
            <a:pPr algn="justLow"/>
            <a:endParaRPr lang="ar-YE" dirty="0"/>
          </a:p>
        </p:txBody>
      </p:sp>
      <p:sp>
        <p:nvSpPr>
          <p:cNvPr id="5" name="مربع نص 4"/>
          <p:cNvSpPr txBox="1"/>
          <p:nvPr/>
        </p:nvSpPr>
        <p:spPr>
          <a:xfrm>
            <a:off x="5857884" y="6457890"/>
            <a:ext cx="1071570" cy="40011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sz="2000" dirty="0" smtClean="0">
                <a:hlinkClick r:id="rId4" action="ppaction://hlinksldjump"/>
              </a:rPr>
              <a:t>الشريحة</a:t>
            </a:r>
            <a:r>
              <a:rPr lang="ar-SA" sz="2000" dirty="0" smtClean="0"/>
              <a:t> 3</a:t>
            </a:r>
            <a:endParaRPr lang="ar-YE" sz="2000" dirty="0"/>
          </a:p>
        </p:txBody>
      </p:sp>
      <p:sp>
        <p:nvSpPr>
          <p:cNvPr id="6" name="مربع نص 5"/>
          <p:cNvSpPr txBox="1"/>
          <p:nvPr/>
        </p:nvSpPr>
        <p:spPr>
          <a:xfrm>
            <a:off x="4500562" y="6457890"/>
            <a:ext cx="1071570" cy="40011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sz="2000" dirty="0" smtClean="0">
                <a:hlinkClick r:id="rId5" action="ppaction://hlinksldjump"/>
              </a:rPr>
              <a:t>الشريحة</a:t>
            </a:r>
            <a:r>
              <a:rPr lang="ar-SA" sz="2000" dirty="0" smtClean="0"/>
              <a:t> </a:t>
            </a:r>
            <a:r>
              <a:rPr lang="ar-SA" sz="2000" dirty="0" smtClean="0">
                <a:hlinkClick r:id="rId5" action="ppaction://hlinksldjump"/>
              </a:rPr>
              <a:t>4</a:t>
            </a:r>
            <a:endParaRPr lang="ar-YE" sz="2000" dirty="0"/>
          </a:p>
        </p:txBody>
      </p:sp>
      <p:sp>
        <p:nvSpPr>
          <p:cNvPr id="7" name="مربع نص 6"/>
          <p:cNvSpPr txBox="1"/>
          <p:nvPr/>
        </p:nvSpPr>
        <p:spPr>
          <a:xfrm>
            <a:off x="3214678" y="6457890"/>
            <a:ext cx="1071570" cy="40011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sz="2000" dirty="0" smtClean="0">
                <a:hlinkClick r:id="rId6" action="ppaction://hlinksldjump"/>
              </a:rPr>
              <a:t>الشريحة</a:t>
            </a:r>
            <a:r>
              <a:rPr lang="ar-SA" sz="2000" dirty="0" smtClean="0"/>
              <a:t> 5</a:t>
            </a:r>
            <a:endParaRPr lang="ar-YE" sz="2000" dirty="0"/>
          </a:p>
        </p:txBody>
      </p:sp>
      <p:sp>
        <p:nvSpPr>
          <p:cNvPr id="8" name="مربع نص 7"/>
          <p:cNvSpPr txBox="1"/>
          <p:nvPr/>
        </p:nvSpPr>
        <p:spPr>
          <a:xfrm>
            <a:off x="1928794" y="6457890"/>
            <a:ext cx="1071570" cy="40011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sz="2000" dirty="0" smtClean="0">
                <a:hlinkClick r:id="rId7" action="ppaction://hlinksldjump"/>
              </a:rPr>
              <a:t>الشريحة</a:t>
            </a:r>
            <a:r>
              <a:rPr lang="ar-SA" sz="2000" dirty="0" smtClean="0"/>
              <a:t> 6</a:t>
            </a:r>
            <a:endParaRPr lang="ar-YE" sz="2000" dirty="0"/>
          </a:p>
        </p:txBody>
      </p:sp>
      <p:sp>
        <p:nvSpPr>
          <p:cNvPr id="9" name="مربع نص 8">
            <a:hlinkClick r:id="rId8" action="ppaction://hlinksldjump"/>
          </p:cNvPr>
          <p:cNvSpPr txBox="1"/>
          <p:nvPr/>
        </p:nvSpPr>
        <p:spPr>
          <a:xfrm>
            <a:off x="428596" y="6457890"/>
            <a:ext cx="1071570" cy="40011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r>
              <a:rPr lang="ar-SA" sz="2000" dirty="0" smtClean="0"/>
              <a:t>الشريحة 7</a:t>
            </a:r>
            <a:endParaRPr lang="ar-YE" sz="2000" dirty="0"/>
          </a:p>
        </p:txBody>
      </p:sp>
      <p:sp>
        <p:nvSpPr>
          <p:cNvPr id="10" name="عنصر نائب لرقم الشريحة 9"/>
          <p:cNvSpPr>
            <a:spLocks noGrp="1"/>
          </p:cNvSpPr>
          <p:nvPr>
            <p:ph type="sldNum" sz="quarter" idx="12"/>
          </p:nvPr>
        </p:nvSpPr>
        <p:spPr/>
        <p:txBody>
          <a:bodyPr/>
          <a:lstStyle/>
          <a:p>
            <a:fld id="{0B34F065-1154-456A-91E3-76DE8E75E17B}" type="slidenum">
              <a:rPr lang="ar-SA" smtClean="0"/>
              <a:pPr/>
              <a:t>24</a:t>
            </a:fld>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باوب بوينت\PowerFinish\PF CD 1\Backgrounds\Vol1\bv10148.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pic>
        <p:nvPicPr>
          <p:cNvPr id="1028" name="Picture 4" descr="F:\باوب بوينت\PowerFinish\PF CD 1\Backgrounds\Vol1\bv10148.jpg"/>
          <p:cNvPicPr>
            <a:picLocks noChangeAspect="1" noChangeArrowheads="1"/>
          </p:cNvPicPr>
          <p:nvPr/>
        </p:nvPicPr>
        <p:blipFill>
          <a:blip r:embed="rId2"/>
          <a:srcRect/>
          <a:stretch>
            <a:fillRect/>
          </a:stretch>
        </p:blipFill>
        <p:spPr bwMode="auto">
          <a:xfrm>
            <a:off x="-285784" y="0"/>
            <a:ext cx="9753600" cy="7315200"/>
          </a:xfrm>
          <a:prstGeom prst="rect">
            <a:avLst/>
          </a:prstGeom>
          <a:noFill/>
        </p:spPr>
      </p:pic>
      <p:sp>
        <p:nvSpPr>
          <p:cNvPr id="5" name="مربع نص 4"/>
          <p:cNvSpPr txBox="1"/>
          <p:nvPr/>
        </p:nvSpPr>
        <p:spPr>
          <a:xfrm>
            <a:off x="0" y="0"/>
            <a:ext cx="9144000" cy="2123658"/>
          </a:xfrm>
          <a:prstGeom prst="rect">
            <a:avLst/>
          </a:prstGeom>
        </p:spPr>
        <p:style>
          <a:lnRef idx="0">
            <a:schemeClr val="accent3"/>
          </a:lnRef>
          <a:fillRef idx="3">
            <a:schemeClr val="accent3"/>
          </a:fillRef>
          <a:effectRef idx="3">
            <a:schemeClr val="accent3"/>
          </a:effectRef>
          <a:fontRef idx="minor">
            <a:schemeClr val="lt1"/>
          </a:fontRef>
        </p:style>
        <p:txBody>
          <a:bodyPr wrap="square" rtlCol="1">
            <a:spAutoFit/>
          </a:bodyPr>
          <a:lstStyle/>
          <a:p>
            <a:pPr algn="ctr"/>
            <a:r>
              <a:rPr lang="ar-SA" sz="4400" dirty="0" smtClean="0">
                <a:solidFill>
                  <a:schemeClr val="tx1">
                    <a:lumMod val="95000"/>
                    <a:lumOff val="5000"/>
                  </a:schemeClr>
                </a:solidFill>
                <a:effectLst>
                  <a:glow rad="228600">
                    <a:schemeClr val="accent6">
                      <a:satMod val="175000"/>
                      <a:alpha val="40000"/>
                    </a:schemeClr>
                  </a:glow>
                </a:effectLst>
              </a:rPr>
              <a:t>تصميم الباحث </a:t>
            </a:r>
          </a:p>
          <a:p>
            <a:pPr algn="ctr"/>
            <a:r>
              <a:rPr lang="ar-SA" sz="4400" dirty="0" smtClean="0">
                <a:solidFill>
                  <a:schemeClr val="tx1">
                    <a:lumMod val="95000"/>
                    <a:lumOff val="5000"/>
                  </a:schemeClr>
                </a:solidFill>
                <a:effectLst>
                  <a:glow rad="228600">
                    <a:schemeClr val="accent6">
                      <a:satMod val="175000"/>
                      <a:alpha val="40000"/>
                    </a:schemeClr>
                  </a:glow>
                </a:effectLst>
              </a:rPr>
              <a:t>عبد الكريم علي </a:t>
            </a:r>
            <a:r>
              <a:rPr lang="ar-SA" sz="4400" dirty="0" err="1" smtClean="0">
                <a:solidFill>
                  <a:schemeClr val="tx1">
                    <a:lumMod val="95000"/>
                    <a:lumOff val="5000"/>
                  </a:schemeClr>
                </a:solidFill>
                <a:effectLst>
                  <a:glow rad="228600">
                    <a:schemeClr val="accent6">
                      <a:satMod val="175000"/>
                      <a:alpha val="40000"/>
                    </a:schemeClr>
                  </a:glow>
                </a:effectLst>
              </a:rPr>
              <a:t>الفهدي</a:t>
            </a:r>
            <a:endParaRPr lang="ar-SA" sz="4400" dirty="0" smtClean="0">
              <a:solidFill>
                <a:schemeClr val="tx1">
                  <a:lumMod val="95000"/>
                  <a:lumOff val="5000"/>
                </a:schemeClr>
              </a:solidFill>
              <a:effectLst>
                <a:glow rad="228600">
                  <a:schemeClr val="accent6">
                    <a:satMod val="175000"/>
                    <a:alpha val="40000"/>
                  </a:schemeClr>
                </a:glow>
              </a:effectLst>
            </a:endParaRPr>
          </a:p>
          <a:p>
            <a:pPr algn="ctr"/>
            <a:r>
              <a:rPr lang="en-US" sz="4400" dirty="0" smtClean="0">
                <a:solidFill>
                  <a:schemeClr val="tx1">
                    <a:lumMod val="95000"/>
                    <a:lumOff val="5000"/>
                  </a:schemeClr>
                </a:solidFill>
                <a:effectLst>
                  <a:glow rad="228600">
                    <a:schemeClr val="accent6">
                      <a:satMod val="175000"/>
                      <a:alpha val="40000"/>
                    </a:schemeClr>
                  </a:glow>
                </a:effectLst>
              </a:rPr>
              <a:t>abdali114@gmail.com</a:t>
            </a:r>
            <a:endParaRPr lang="ar-SA" sz="4400" dirty="0" smtClean="0">
              <a:solidFill>
                <a:schemeClr val="tx1">
                  <a:lumMod val="95000"/>
                  <a:lumOff val="5000"/>
                </a:schemeClr>
              </a:solidFill>
              <a:effectLst>
                <a:glow rad="228600">
                  <a:schemeClr val="accent6">
                    <a:satMod val="175000"/>
                    <a:alpha val="40000"/>
                  </a:schemeClr>
                </a:glow>
              </a:effectLst>
            </a:endParaRPr>
          </a:p>
        </p:txBody>
      </p:sp>
      <p:sp>
        <p:nvSpPr>
          <p:cNvPr id="8" name="مربع نص 7"/>
          <p:cNvSpPr txBox="1"/>
          <p:nvPr/>
        </p:nvSpPr>
        <p:spPr>
          <a:xfrm>
            <a:off x="0" y="2000240"/>
            <a:ext cx="9144000" cy="5355312"/>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1">
            <a:spAutoFit/>
          </a:bodyPr>
          <a:lstStyle/>
          <a:p>
            <a:r>
              <a:rPr lang="ar-SA" sz="3600" dirty="0" smtClean="0">
                <a:solidFill>
                  <a:sysClr val="windowText" lastClr="000000"/>
                </a:solidFill>
                <a:effectLst>
                  <a:glow rad="139700">
                    <a:schemeClr val="accent5">
                      <a:satMod val="175000"/>
                      <a:alpha val="40000"/>
                    </a:schemeClr>
                  </a:glow>
                </a:effectLst>
              </a:rPr>
              <a:t>المراجع:</a:t>
            </a:r>
          </a:p>
          <a:p>
            <a:pPr>
              <a:buFontTx/>
              <a:buChar char="-"/>
            </a:pPr>
            <a:r>
              <a:rPr lang="ar-SA" sz="3600" dirty="0" smtClean="0">
                <a:solidFill>
                  <a:sysClr val="windowText" lastClr="000000"/>
                </a:solidFill>
                <a:effectLst>
                  <a:glow rad="139700">
                    <a:schemeClr val="accent5">
                      <a:satMod val="175000"/>
                      <a:alpha val="40000"/>
                    </a:schemeClr>
                  </a:glow>
                </a:effectLst>
              </a:rPr>
              <a:t> فلم وثائقي لقناة الجزيرة بعنوان اللحم المسمى عليه وغير المسمى عليه، والفلم نتيجة توصل لها ثلاثين طبيباً وعالما في سوريا.</a:t>
            </a:r>
          </a:p>
          <a:p>
            <a:pPr>
              <a:buFontTx/>
              <a:buChar char="-"/>
            </a:pPr>
            <a:r>
              <a:rPr lang="ar-SA" sz="3600" dirty="0" smtClean="0">
                <a:solidFill>
                  <a:sysClr val="windowText" lastClr="000000"/>
                </a:solidFill>
                <a:effectLst>
                  <a:glow rad="139700">
                    <a:schemeClr val="accent5">
                      <a:satMod val="175000"/>
                      <a:alpha val="40000"/>
                    </a:schemeClr>
                  </a:glow>
                </a:effectLst>
              </a:rPr>
              <a:t> بحث للدكتور:قسطاس إبراهيم في موقع جامعة الإيمان</a:t>
            </a:r>
          </a:p>
          <a:p>
            <a:pPr>
              <a:buFontTx/>
              <a:buChar char="-"/>
            </a:pPr>
            <a:r>
              <a:rPr lang="ar-SA" sz="3600" dirty="0" smtClean="0">
                <a:solidFill>
                  <a:sysClr val="windowText" lastClr="000000"/>
                </a:solidFill>
                <a:effectLst>
                  <a:glow rad="139700">
                    <a:schemeClr val="accent5">
                      <a:satMod val="175000"/>
                      <a:alpha val="40000"/>
                    </a:schemeClr>
                  </a:glow>
                </a:effectLst>
              </a:rPr>
              <a:t> موقع أذكر الله على الرابط الآتي</a:t>
            </a:r>
          </a:p>
          <a:p>
            <a:pPr>
              <a:buFontTx/>
              <a:buChar char="-"/>
            </a:pPr>
            <a:r>
              <a:rPr lang="en-US" sz="3600" dirty="0" smtClean="0">
                <a:solidFill>
                  <a:sysClr val="windowText" lastClr="000000"/>
                </a:solidFill>
                <a:effectLst>
                  <a:glow rad="139700">
                    <a:schemeClr val="accent5">
                      <a:satMod val="175000"/>
                      <a:alpha val="40000"/>
                    </a:schemeClr>
                  </a:glow>
                </a:effectLst>
              </a:rPr>
              <a:t>http://www.ozkorallah.net/subject.asp?hit=1&amp;lang=ar&amp;parent_id=68&amp;sub_id=1470</a:t>
            </a:r>
            <a:endParaRPr lang="ar-SA" sz="3600" dirty="0" smtClean="0">
              <a:solidFill>
                <a:sysClr val="windowText" lastClr="000000"/>
              </a:solidFill>
              <a:effectLst>
                <a:glow rad="139700">
                  <a:schemeClr val="accent5">
                    <a:satMod val="175000"/>
                    <a:alpha val="40000"/>
                  </a:schemeClr>
                </a:glow>
              </a:effectLst>
            </a:endParaRPr>
          </a:p>
          <a:p>
            <a:pPr>
              <a:buFontTx/>
              <a:buChar char="-"/>
            </a:pPr>
            <a:endParaRPr lang="ar-SA" dirty="0" smtClean="0"/>
          </a:p>
          <a:p>
            <a:pPr>
              <a:buFontTx/>
              <a:buChar char="-"/>
            </a:pPr>
            <a:endParaRPr lang="ar-SA" dirty="0" smtClean="0"/>
          </a:p>
          <a:p>
            <a:pPr>
              <a:buFontTx/>
              <a:buChar char="-"/>
            </a:pPr>
            <a:endParaRPr lang="ar-YE"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25</a:t>
            </a:fld>
            <a:endParaRPr lang="ar-SA"/>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3"/>
          <a:srcRect/>
          <a:stretch>
            <a:fillRect/>
          </a:stretch>
        </p:blipFill>
        <p:spPr bwMode="auto">
          <a:xfrm>
            <a:off x="-285784" y="0"/>
            <a:ext cx="9787007"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a:xfrm>
            <a:off x="-285784" y="0"/>
            <a:ext cx="9715568" cy="6858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ar-SA" sz="4800" b="1" dirty="0" smtClean="0">
                <a:solidFill>
                  <a:schemeClr val="tx1"/>
                </a:solidFill>
                <a:effectLst>
                  <a:glow rad="139700">
                    <a:schemeClr val="accent3">
                      <a:satMod val="175000"/>
                      <a:alpha val="40000"/>
                    </a:schemeClr>
                  </a:glow>
                </a:effectLst>
                <a:cs typeface="Traditional Arabic" pitchFamily="2" charset="-78"/>
              </a:rPr>
              <a:t>وقال رسول الله صلى الله عليه وآله وسلم:«أغلق بابك واذكر اسم الله وأطفئ مصباحك واذكر اسم الله وخمر إناءك واذكر اسم الله </a:t>
            </a:r>
            <a:r>
              <a:rPr lang="ar-SA" sz="4800" b="1" dirty="0" err="1" smtClean="0">
                <a:solidFill>
                  <a:schemeClr val="tx1"/>
                </a:solidFill>
                <a:effectLst>
                  <a:glow rad="139700">
                    <a:schemeClr val="accent3">
                      <a:satMod val="175000"/>
                      <a:alpha val="40000"/>
                    </a:schemeClr>
                  </a:glow>
                </a:effectLst>
                <a:cs typeface="Traditional Arabic" pitchFamily="2" charset="-78"/>
              </a:rPr>
              <a:t>وأوكِِِ</a:t>
            </a:r>
            <a:r>
              <a:rPr lang="ar-SA" sz="4800" b="1" dirty="0" smtClean="0">
                <a:solidFill>
                  <a:schemeClr val="tx1"/>
                </a:solidFill>
                <a:effectLst>
                  <a:glow rad="139700">
                    <a:schemeClr val="accent3">
                      <a:satMod val="175000"/>
                      <a:alpha val="40000"/>
                    </a:schemeClr>
                  </a:glow>
                </a:effectLst>
                <a:cs typeface="Traditional Arabic" pitchFamily="2" charset="-78"/>
              </a:rPr>
              <a:t> </a:t>
            </a:r>
            <a:r>
              <a:rPr lang="ar-SA" sz="4800" b="1" dirty="0" err="1" smtClean="0">
                <a:solidFill>
                  <a:schemeClr val="tx1"/>
                </a:solidFill>
                <a:effectLst>
                  <a:glow rad="139700">
                    <a:schemeClr val="accent3">
                      <a:satMod val="175000"/>
                      <a:alpha val="40000"/>
                    </a:schemeClr>
                  </a:glow>
                </a:effectLst>
                <a:cs typeface="Traditional Arabic" pitchFamily="2" charset="-78"/>
              </a:rPr>
              <a:t>سقاءك</a:t>
            </a:r>
            <a:r>
              <a:rPr lang="ar-SA" sz="4800" b="1" dirty="0" smtClean="0">
                <a:solidFill>
                  <a:schemeClr val="tx1"/>
                </a:solidFill>
                <a:effectLst>
                  <a:glow rad="139700">
                    <a:schemeClr val="accent3">
                      <a:satMod val="175000"/>
                      <a:alpha val="40000"/>
                    </a:schemeClr>
                  </a:glow>
                </a:effectLst>
                <a:cs typeface="Traditional Arabic" pitchFamily="2" charset="-78"/>
              </a:rPr>
              <a:t> واذكر اسم الله», وقال أيضاً: « لو أن أحدكم إذا أراد أن يأتي أهله قال: بسم الله اللهم جنبنا الشيطان وجنب الشيطان ما رزقتنا فإنه إن يقدر بينهما ولد في ذلك لم يضره شيطان أبدا», وقال لعمر بن أبي سلمى: «يا غلام سمِّ الله وكل بيمينك وكل مما يليك»</a:t>
            </a:r>
            <a:r>
              <a:rPr lang="en-US" sz="4800" b="1" baseline="30000" dirty="0" smtClean="0">
                <a:solidFill>
                  <a:schemeClr val="tx1"/>
                </a:solidFill>
                <a:effectLst>
                  <a:glow rad="139700">
                    <a:schemeClr val="accent3">
                      <a:satMod val="175000"/>
                      <a:alpha val="40000"/>
                    </a:schemeClr>
                  </a:glow>
                </a:effectLst>
                <a:cs typeface="Traditional Arabic" pitchFamily="2" charset="-78"/>
              </a:rPr>
              <a:t> </a:t>
            </a:r>
            <a:r>
              <a:rPr lang="ar-SA" sz="4800" b="1" baseline="30000" dirty="0" smtClean="0">
                <a:solidFill>
                  <a:schemeClr val="tx1"/>
                </a:solidFill>
                <a:effectLst>
                  <a:glow rad="139700">
                    <a:schemeClr val="accent3">
                      <a:satMod val="175000"/>
                      <a:alpha val="40000"/>
                    </a:schemeClr>
                  </a:glow>
                </a:effectLst>
                <a:cs typeface="Traditional Arabic" pitchFamily="2" charset="-78"/>
              </a:rPr>
              <a:t> </a:t>
            </a:r>
            <a:r>
              <a:rPr lang="ar-SA" sz="4800" b="1" dirty="0" smtClean="0">
                <a:solidFill>
                  <a:schemeClr val="tx1"/>
                </a:solidFill>
                <a:effectLst>
                  <a:glow rad="139700">
                    <a:schemeClr val="accent3">
                      <a:satMod val="175000"/>
                      <a:alpha val="40000"/>
                    </a:schemeClr>
                  </a:glow>
                </a:effectLst>
                <a:cs typeface="Traditional Arabic" pitchFamily="2" charset="-78"/>
              </a:rPr>
              <a:t>وقال: «إن الشيطان</a:t>
            </a:r>
            <a:endParaRPr lang="ar-YE" sz="6000" dirty="0">
              <a:solidFill>
                <a:schemeClr val="tx1"/>
              </a:solidFill>
            </a:endParaRPr>
          </a:p>
        </p:txBody>
      </p:sp>
      <p:sp>
        <p:nvSpPr>
          <p:cNvPr id="4" name="مربع نص 3"/>
          <p:cNvSpPr txBox="1"/>
          <p:nvPr/>
        </p:nvSpPr>
        <p:spPr>
          <a:xfrm>
            <a:off x="0" y="1857364"/>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1</a:t>
            </a:r>
            <a:endParaRPr lang="ar-YE" dirty="0"/>
          </a:p>
        </p:txBody>
      </p:sp>
      <p:sp>
        <p:nvSpPr>
          <p:cNvPr id="5" name="مربع نص 4"/>
          <p:cNvSpPr txBox="1"/>
          <p:nvPr/>
        </p:nvSpPr>
        <p:spPr>
          <a:xfrm>
            <a:off x="0" y="4000504"/>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2</a:t>
            </a:r>
            <a:endParaRPr lang="ar-YE" dirty="0"/>
          </a:p>
        </p:txBody>
      </p:sp>
      <p:sp>
        <p:nvSpPr>
          <p:cNvPr id="6" name="مربع نص 5"/>
          <p:cNvSpPr txBox="1"/>
          <p:nvPr/>
        </p:nvSpPr>
        <p:spPr>
          <a:xfrm>
            <a:off x="4857752" y="5500702"/>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3</a:t>
            </a:r>
            <a:endParaRPr lang="ar-YE" dirty="0"/>
          </a:p>
        </p:txBody>
      </p:sp>
      <p:sp>
        <p:nvSpPr>
          <p:cNvPr id="7" name="مربع نص 6"/>
          <p:cNvSpPr txBox="1"/>
          <p:nvPr/>
        </p:nvSpPr>
        <p:spPr>
          <a:xfrm>
            <a:off x="2714612" y="6357958"/>
            <a:ext cx="107157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smtClean="0">
                <a:hlinkClick r:id="rId4" action="ppaction://hlinksldjump"/>
              </a:rPr>
              <a:t>المراجع</a:t>
            </a:r>
            <a:endParaRPr lang="ar-YE" sz="2400" b="1" dirty="0"/>
          </a:p>
        </p:txBody>
      </p:sp>
      <p:sp>
        <p:nvSpPr>
          <p:cNvPr id="8" name="عنصر نائب لرقم الشريحة 7"/>
          <p:cNvSpPr>
            <a:spLocks noGrp="1"/>
          </p:cNvSpPr>
          <p:nvPr>
            <p:ph type="sldNum" sz="quarter" idx="12"/>
          </p:nvPr>
        </p:nvSpPr>
        <p:spPr>
          <a:xfrm>
            <a:off x="4429124" y="6215082"/>
            <a:ext cx="428628" cy="642918"/>
          </a:xfrm>
          <a:solidFill>
            <a:schemeClr val="bg1"/>
          </a:solidFill>
        </p:spPr>
        <p:style>
          <a:lnRef idx="2">
            <a:schemeClr val="accent2"/>
          </a:lnRef>
          <a:fillRef idx="1">
            <a:schemeClr val="lt1"/>
          </a:fillRef>
          <a:effectRef idx="0">
            <a:schemeClr val="accent2"/>
          </a:effectRef>
          <a:fontRef idx="minor">
            <a:schemeClr val="dk1"/>
          </a:fontRef>
        </p:style>
        <p:txBody>
          <a:bodyPr/>
          <a:lstStyle/>
          <a:p>
            <a:fld id="{0B34F065-1154-456A-91E3-76DE8E75E17B}" type="slidenum">
              <a:rPr lang="ar-SA" sz="3200" b="1" smtClean="0">
                <a:solidFill>
                  <a:schemeClr val="tx1"/>
                </a:solidFill>
              </a:rPr>
              <a:pPr/>
              <a:t>3</a:t>
            </a:fld>
            <a:endParaRPr lang="ar-SA" sz="3200" b="1" dirty="0">
              <a:solidFill>
                <a:schemeClr val="tx1"/>
              </a:solidFill>
            </a:endParaRPr>
          </a:p>
        </p:txBody>
      </p:sp>
    </p:spTree>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2"/>
          <a:srcRect/>
          <a:stretch>
            <a:fillRect/>
          </a:stretch>
        </p:blipFill>
        <p:spPr bwMode="auto">
          <a:xfrm>
            <a:off x="-285784" y="0"/>
            <a:ext cx="9787007"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a:xfrm>
            <a:off x="-285784" y="-22860"/>
            <a:ext cx="9784148" cy="6880860"/>
          </a:xfrm>
        </p:spPr>
        <p:style>
          <a:lnRef idx="1">
            <a:schemeClr val="accent3"/>
          </a:lnRef>
          <a:fillRef idx="2">
            <a:schemeClr val="accent3"/>
          </a:fillRef>
          <a:effectRef idx="1">
            <a:schemeClr val="accent3"/>
          </a:effectRef>
          <a:fontRef idx="minor">
            <a:schemeClr val="dk1"/>
          </a:fontRef>
        </p:style>
        <p:txBody>
          <a:bodyPr>
            <a:noAutofit/>
          </a:bodyPr>
          <a:lstStyle/>
          <a:p>
            <a:r>
              <a:rPr lang="ar-SA" sz="5400" b="1" dirty="0" smtClean="0">
                <a:ln>
                  <a:solidFill>
                    <a:schemeClr val="tx1">
                      <a:lumMod val="95000"/>
                      <a:lumOff val="5000"/>
                    </a:schemeClr>
                  </a:solidFill>
                </a:ln>
                <a:solidFill>
                  <a:schemeClr val="tx1">
                    <a:lumMod val="95000"/>
                    <a:lumOff val="5000"/>
                  </a:schemeClr>
                </a:solidFill>
                <a:cs typeface="Traditional Arabic" pitchFamily="2" charset="-78"/>
              </a:rPr>
              <a:t>ليستحل الطعام الذي لم يذكر اسم الله عليه » وقال:«من لم يذبح فليذبح باسم الله»</a:t>
            </a:r>
            <a:r>
              <a:rPr lang="en-US" sz="5400" b="1" baseline="30000" dirty="0" smtClean="0">
                <a:ln>
                  <a:solidFill>
                    <a:schemeClr val="tx1">
                      <a:lumMod val="95000"/>
                      <a:lumOff val="5000"/>
                    </a:schemeClr>
                  </a:solidFill>
                </a:ln>
                <a:solidFill>
                  <a:schemeClr val="tx1">
                    <a:lumMod val="95000"/>
                    <a:lumOff val="5000"/>
                  </a:schemeClr>
                </a:solidFill>
                <a:cs typeface="Traditional Arabic" pitchFamily="2" charset="-78"/>
              </a:rPr>
              <a:t> </a:t>
            </a:r>
            <a:r>
              <a:rPr lang="ar-SA" sz="5400" b="1" dirty="0" smtClean="0">
                <a:ln>
                  <a:solidFill>
                    <a:schemeClr val="tx1">
                      <a:lumMod val="95000"/>
                      <a:lumOff val="5000"/>
                    </a:schemeClr>
                  </a:solidFill>
                </a:ln>
                <a:solidFill>
                  <a:schemeClr val="tx1">
                    <a:lumMod val="95000"/>
                    <a:lumOff val="5000"/>
                  </a:schemeClr>
                </a:solidFill>
                <a:cs typeface="Traditional Arabic" pitchFamily="2" charset="-78"/>
              </a:rPr>
              <a:t>وشكا إليه عثمان بن أبي العاص وجعاً يجده في جسده منذ أسلم فقال له رسول الله صلى الله عليه وسلم: «ضع يدك على الذي تألم من جسدك وقل بسم الله ثلاثاً وقل سبع مرات: أعوذ بعزة الله وقدرته من شر ما أجد وأحاذر» هذا كله ثابت في الصحيح</a:t>
            </a:r>
            <a:endParaRPr lang="en-US" sz="5400" b="1" dirty="0">
              <a:ln>
                <a:solidFill>
                  <a:schemeClr val="tx1">
                    <a:lumMod val="95000"/>
                    <a:lumOff val="5000"/>
                  </a:schemeClr>
                </a:solidFill>
              </a:ln>
              <a:solidFill>
                <a:schemeClr val="tx1">
                  <a:lumMod val="95000"/>
                  <a:lumOff val="5000"/>
                </a:schemeClr>
              </a:solidFill>
              <a:cs typeface="Traditional Arabic" pitchFamily="2" charset="-78"/>
            </a:endParaRPr>
          </a:p>
        </p:txBody>
      </p:sp>
      <p:sp>
        <p:nvSpPr>
          <p:cNvPr id="4" name="مربع نص 3"/>
          <p:cNvSpPr txBox="1"/>
          <p:nvPr/>
        </p:nvSpPr>
        <p:spPr>
          <a:xfrm>
            <a:off x="0" y="428604"/>
            <a:ext cx="28575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4</a:t>
            </a:r>
            <a:endParaRPr lang="ar-YE" dirty="0"/>
          </a:p>
        </p:txBody>
      </p:sp>
      <p:sp>
        <p:nvSpPr>
          <p:cNvPr id="5" name="مربع نص 4"/>
          <p:cNvSpPr txBox="1"/>
          <p:nvPr/>
        </p:nvSpPr>
        <p:spPr>
          <a:xfrm>
            <a:off x="1928794" y="1071546"/>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5</a:t>
            </a:r>
            <a:endParaRPr lang="ar-YE" dirty="0"/>
          </a:p>
        </p:txBody>
      </p:sp>
      <p:sp>
        <p:nvSpPr>
          <p:cNvPr id="6" name="مربع نص 5"/>
          <p:cNvSpPr txBox="1"/>
          <p:nvPr/>
        </p:nvSpPr>
        <p:spPr>
          <a:xfrm>
            <a:off x="4929190" y="5072074"/>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6</a:t>
            </a:r>
            <a:endParaRPr lang="ar-YE" dirty="0"/>
          </a:p>
        </p:txBody>
      </p:sp>
      <p:sp>
        <p:nvSpPr>
          <p:cNvPr id="7" name="مربع نص 6"/>
          <p:cNvSpPr txBox="1"/>
          <p:nvPr/>
        </p:nvSpPr>
        <p:spPr>
          <a:xfrm>
            <a:off x="4286248" y="6072206"/>
            <a:ext cx="1000132"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1">
            <a:spAutoFit/>
          </a:bodyPr>
          <a:lstStyle/>
          <a:p>
            <a:r>
              <a:rPr lang="ar-SA" sz="2400" dirty="0" smtClean="0">
                <a:hlinkClick r:id="rId3" action="ppaction://hlinksldjump"/>
              </a:rPr>
              <a:t>المراجع</a:t>
            </a:r>
            <a:endParaRPr lang="ar-YE" sz="2400" dirty="0"/>
          </a:p>
        </p:txBody>
      </p:sp>
      <p:sp>
        <p:nvSpPr>
          <p:cNvPr id="8" name="عنصر نائب لرقم الشريحة 7"/>
          <p:cNvSpPr>
            <a:spLocks noGrp="1"/>
          </p:cNvSpPr>
          <p:nvPr>
            <p:ph type="sldNum" sz="quarter" idx="12"/>
          </p:nvPr>
        </p:nvSpPr>
        <p:spPr/>
        <p:txBody>
          <a:bodyPr/>
          <a:lstStyle/>
          <a:p>
            <a:fld id="{0B34F065-1154-456A-91E3-76DE8E75E17B}" type="slidenum">
              <a:rPr lang="ar-SA" smtClean="0"/>
              <a:pPr/>
              <a:t>4</a:t>
            </a:fld>
            <a:endParaRPr lang="ar-SA"/>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3"/>
          <a:srcRect/>
          <a:stretch>
            <a:fillRect/>
          </a:stretch>
        </p:blipFill>
        <p:spPr bwMode="auto">
          <a:xfrm>
            <a:off x="-285784" y="0"/>
            <a:ext cx="9787007"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a:xfrm>
            <a:off x="0" y="285728"/>
            <a:ext cx="9144000" cy="6286544"/>
          </a:xfrm>
        </p:spPr>
        <p:style>
          <a:lnRef idx="0">
            <a:schemeClr val="accent6"/>
          </a:lnRef>
          <a:fillRef idx="3">
            <a:schemeClr val="accent6"/>
          </a:fillRef>
          <a:effectRef idx="3">
            <a:schemeClr val="accent6"/>
          </a:effectRef>
          <a:fontRef idx="minor">
            <a:schemeClr val="lt1"/>
          </a:fontRef>
        </p:style>
        <p:txBody>
          <a:bodyPr>
            <a:noAutofit/>
          </a:bodyPr>
          <a:lstStyle/>
          <a:p>
            <a:r>
              <a:rPr lang="ar-SA" sz="5400" b="1" dirty="0" smtClean="0">
                <a:cs typeface="Traditional Arabic" pitchFamily="2" charset="-78"/>
              </a:rPr>
              <a:t>وكان صلى الله عليه وسلم يشرب في ثلاثة أنفاس إذا أدنى الإناء إلى فيه سمى الله تعالى وإذا أخره حمد الله تعالى يفعل ذلك ثلاث مرات»</a:t>
            </a:r>
            <a:br>
              <a:rPr lang="ar-SA" sz="5400" b="1" dirty="0" smtClean="0">
                <a:cs typeface="Traditional Arabic" pitchFamily="2" charset="-78"/>
              </a:rPr>
            </a:br>
            <a:r>
              <a:rPr lang="ar-SA" sz="5400" b="1" dirty="0" smtClean="0">
                <a:cs typeface="Traditional Arabic" pitchFamily="2" charset="-78"/>
              </a:rPr>
              <a:t> وروى ابن ماجة والترمذي عن النبي صلى الله عليه وسلم قال:«ستر ما بين الجن وعورات بني آدم إذا دخل </a:t>
            </a:r>
            <a:r>
              <a:rPr lang="ar-SA" sz="5400" b="1" dirty="0" err="1" smtClean="0">
                <a:cs typeface="Traditional Arabic" pitchFamily="2" charset="-78"/>
              </a:rPr>
              <a:t>الكنيف</a:t>
            </a:r>
            <a:r>
              <a:rPr lang="ar-SA" sz="5400" b="1" dirty="0" smtClean="0">
                <a:cs typeface="Traditional Arabic" pitchFamily="2" charset="-78"/>
              </a:rPr>
              <a:t> أن يقول بسم الله»</a:t>
            </a:r>
            <a:endParaRPr lang="en-US" sz="5400" b="1" dirty="0">
              <a:cs typeface="Traditional Arabic" pitchFamily="2" charset="-78"/>
            </a:endParaRPr>
          </a:p>
        </p:txBody>
      </p:sp>
      <p:sp>
        <p:nvSpPr>
          <p:cNvPr id="4" name="مربع نص 3"/>
          <p:cNvSpPr txBox="1"/>
          <p:nvPr/>
        </p:nvSpPr>
        <p:spPr>
          <a:xfrm>
            <a:off x="285720" y="2500306"/>
            <a:ext cx="357190"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7</a:t>
            </a:r>
            <a:endParaRPr lang="ar-YE" dirty="0"/>
          </a:p>
        </p:txBody>
      </p:sp>
      <p:sp>
        <p:nvSpPr>
          <p:cNvPr id="5" name="مربع نص 4"/>
          <p:cNvSpPr txBox="1"/>
          <p:nvPr/>
        </p:nvSpPr>
        <p:spPr>
          <a:xfrm>
            <a:off x="0" y="5143512"/>
            <a:ext cx="50006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8</a:t>
            </a:r>
            <a:endParaRPr lang="ar-YE" dirty="0"/>
          </a:p>
        </p:txBody>
      </p:sp>
      <p:sp>
        <p:nvSpPr>
          <p:cNvPr id="6" name="مربع نص 5"/>
          <p:cNvSpPr txBox="1"/>
          <p:nvPr/>
        </p:nvSpPr>
        <p:spPr>
          <a:xfrm>
            <a:off x="4071934" y="5857892"/>
            <a:ext cx="128588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r>
              <a:rPr lang="ar-SA" sz="2400" b="1" dirty="0" smtClean="0">
                <a:hlinkClick r:id="rId4" action="ppaction://hlinksldjump"/>
              </a:rPr>
              <a:t>المراجع</a:t>
            </a:r>
            <a:endParaRPr lang="ar-YE" sz="2400" b="1"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5</a:t>
            </a:fld>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2"/>
          <a:srcRect/>
          <a:stretch>
            <a:fillRect/>
          </a:stretch>
        </p:blipFill>
        <p:spPr bwMode="auto">
          <a:xfrm>
            <a:off x="-285784" y="0"/>
            <a:ext cx="9787007"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a:xfrm>
            <a:off x="0" y="274638"/>
            <a:ext cx="9144000" cy="629763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ar-SA" sz="6600" dirty="0" smtClean="0">
                <a:effectLst>
                  <a:glow rad="101600">
                    <a:schemeClr val="accent2">
                      <a:satMod val="175000"/>
                      <a:alpha val="40000"/>
                    </a:schemeClr>
                  </a:glow>
                </a:effectLst>
                <a:cs typeface="Traditional Arabic" pitchFamily="2" charset="-78"/>
              </a:rPr>
              <a:t>وكان صلى الله عليه وسلم يشرب في ثلاثة أنفاس إذا أدنى الإناء إلى فيه سمى الله تعالى وإذا أخره حمد الله تعالى يفعل ذلك ثلاث مرات» مما تقدم يظهر أهمية التسمية في بدء كل عمل وموضوعنا </a:t>
            </a:r>
            <a:r>
              <a:rPr lang="ar-SA" sz="6600" dirty="0" smtClean="0">
                <a:solidFill>
                  <a:schemeClr val="tx1">
                    <a:lumMod val="95000"/>
                    <a:lumOff val="5000"/>
                  </a:schemeClr>
                </a:solidFill>
                <a:effectLst>
                  <a:glow rad="101600">
                    <a:schemeClr val="accent2">
                      <a:satMod val="175000"/>
                      <a:alpha val="40000"/>
                    </a:schemeClr>
                  </a:glow>
                </a:effectLst>
                <a:cs typeface="Traditional Arabic" pitchFamily="2" charset="-78"/>
              </a:rPr>
              <a:t>التسمية عند الذبح </a:t>
            </a:r>
            <a:endParaRPr lang="en-US" sz="6600" b="1" dirty="0">
              <a:solidFill>
                <a:schemeClr val="tx1">
                  <a:lumMod val="95000"/>
                  <a:lumOff val="5000"/>
                </a:schemeClr>
              </a:solidFill>
              <a:effectLst>
                <a:glow rad="101600">
                  <a:schemeClr val="accent2">
                    <a:satMod val="175000"/>
                    <a:alpha val="40000"/>
                  </a:schemeClr>
                </a:glow>
              </a:effectLst>
              <a:cs typeface="Traditional Arabic" pitchFamily="2" charset="-78"/>
            </a:endParaRPr>
          </a:p>
        </p:txBody>
      </p:sp>
      <p:sp>
        <p:nvSpPr>
          <p:cNvPr id="4" name="مربع نص 3"/>
          <p:cNvSpPr txBox="1"/>
          <p:nvPr/>
        </p:nvSpPr>
        <p:spPr>
          <a:xfrm>
            <a:off x="5143504" y="3286124"/>
            <a:ext cx="428628"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r>
              <a:rPr lang="ar-SA" dirty="0" smtClean="0"/>
              <a:t>9</a:t>
            </a:r>
            <a:endParaRPr lang="ar-YE" dirty="0"/>
          </a:p>
        </p:txBody>
      </p:sp>
      <p:sp>
        <p:nvSpPr>
          <p:cNvPr id="5" name="مربع نص 4"/>
          <p:cNvSpPr txBox="1"/>
          <p:nvPr/>
        </p:nvSpPr>
        <p:spPr>
          <a:xfrm>
            <a:off x="714348" y="5857892"/>
            <a:ext cx="107157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SA" sz="2000" dirty="0" smtClean="0">
                <a:hlinkClick r:id="rId3" action="ppaction://hlinksldjump"/>
              </a:rPr>
              <a:t>المراجع</a:t>
            </a:r>
            <a:endParaRPr lang="ar-YE" sz="2000" dirty="0"/>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6</a:t>
            </a:fld>
            <a:endParaRPr lang="ar-SA"/>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2"/>
          <a:srcRect/>
          <a:stretch>
            <a:fillRect/>
          </a:stretch>
        </p:blipFill>
        <p:spPr bwMode="auto">
          <a:xfrm>
            <a:off x="-285784" y="0"/>
            <a:ext cx="9787007" cy="6858000"/>
          </a:xfrm>
          <a:prstGeom prst="rect">
            <a:avLst/>
          </a:prstGeom>
          <a:ln/>
        </p:spPr>
        <p:style>
          <a:lnRef idx="0">
            <a:schemeClr val="accent3"/>
          </a:lnRef>
          <a:fillRef idx="3">
            <a:schemeClr val="accent3"/>
          </a:fillRef>
          <a:effectRef idx="3">
            <a:schemeClr val="accent3"/>
          </a:effectRef>
          <a:fontRef idx="minor">
            <a:schemeClr val="lt1"/>
          </a:fontRef>
        </p:style>
      </p:pic>
      <p:sp>
        <p:nvSpPr>
          <p:cNvPr id="2" name="عنوان 1"/>
          <p:cNvSpPr>
            <a:spLocks noGrp="1"/>
          </p:cNvSpPr>
          <p:nvPr>
            <p:ph type="title"/>
          </p:nvPr>
        </p:nvSpPr>
        <p:spPr>
          <a:xfrm>
            <a:off x="0" y="274638"/>
            <a:ext cx="9144000" cy="6297634"/>
          </a:xfrm>
        </p:spPr>
        <p:txBody>
          <a:bodyPr>
            <a:noAutofit/>
          </a:bodyPr>
          <a:lstStyle/>
          <a:p>
            <a:r>
              <a:rPr lang="ar-SA" sz="6600" spc="-300" dirty="0" smtClean="0">
                <a:effectLst>
                  <a:glow rad="228600">
                    <a:schemeClr val="accent4">
                      <a:satMod val="175000"/>
                      <a:alpha val="40000"/>
                    </a:schemeClr>
                  </a:glow>
                </a:effectLst>
                <a:cs typeface="Traditional Arabic" pitchFamily="2" charset="-78"/>
              </a:rPr>
              <a:t>قال تعالى: </a:t>
            </a:r>
            <a:r>
              <a:rPr lang="ar-SA" sz="6600" b="1" dirty="0" smtClean="0">
                <a:ln w="900" cmpd="sng">
                  <a:solidFill>
                    <a:schemeClr val="bg2">
                      <a:lumMod val="5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raditional Arabic" pitchFamily="2" charset="-78"/>
              </a:rPr>
              <a:t>﴿فَكُلُواْ مِمَّا ذُكِرَ اسْمُ اللّهِ عَلَيْهِ إِن كُنتُمْ بِآيَاتِهِ مُؤْمِنِينَ﴾ [الأنعام:118].</a:t>
            </a:r>
            <a:br>
              <a:rPr lang="ar-SA" sz="6600" b="1" dirty="0" smtClean="0">
                <a:ln w="900" cmpd="sng">
                  <a:solidFill>
                    <a:schemeClr val="bg2">
                      <a:lumMod val="5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raditional Arabic" pitchFamily="2" charset="-78"/>
              </a:rPr>
            </a:br>
            <a:r>
              <a:rPr lang="ar-SA" sz="6600" b="1" dirty="0" smtClean="0">
                <a:ln w="900" cmpd="sng">
                  <a:solidFill>
                    <a:schemeClr val="bg2">
                      <a:lumMod val="5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raditional Arabic" pitchFamily="2" charset="-78"/>
              </a:rPr>
              <a:t> وقال :﴿وَلاَ تَأْكُلُواْ مِمَّا لَمْ يُذْكَرِ اسْمُ اللّهِ عَلَيْهِ وَإِنَّهُ لَفِسْقٌ﴾[الأنعام:121].</a:t>
            </a:r>
            <a:r>
              <a:rPr lang="ar-SA" sz="6000" b="1" dirty="0" smtClean="0">
                <a:ln w="900" cmpd="sng">
                  <a:solidFill>
                    <a:schemeClr val="bg2">
                      <a:lumMod val="5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Traditional Arabic" pitchFamily="2" charset="-78"/>
              </a:rPr>
              <a:t> </a:t>
            </a:r>
            <a:r>
              <a:rPr lang="en-US" sz="6000" dirty="0" smtClean="0"/>
              <a:t/>
            </a:r>
            <a:br>
              <a:rPr lang="en-US" sz="6000" dirty="0" smtClean="0"/>
            </a:br>
            <a:endParaRPr lang="en-US" sz="6000" b="1"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7</a:t>
            </a:fld>
            <a:endParaRPr lang="ar-SA"/>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2"/>
          <a:srcRect/>
          <a:stretch>
            <a:fillRect/>
          </a:stretch>
        </p:blipFill>
        <p:spPr bwMode="auto">
          <a:xfrm>
            <a:off x="-285784" y="0"/>
            <a:ext cx="9787007" cy="6858000"/>
          </a:xfrm>
          <a:prstGeom prst="rect">
            <a:avLst/>
          </a:prstGeom>
          <a:ln>
            <a:noFill/>
          </a:ln>
          <a:effectLst>
            <a:outerShdw blurRad="292100" dist="139700" dir="2700000" algn="tl" rotWithShape="0">
              <a:srgbClr val="333333">
                <a:alpha val="65000"/>
              </a:srgbClr>
            </a:outerShdw>
          </a:effectLst>
        </p:spPr>
      </p:pic>
      <p:sp>
        <p:nvSpPr>
          <p:cNvPr id="2" name="عنوان 1"/>
          <p:cNvSpPr>
            <a:spLocks noGrp="1"/>
          </p:cNvSpPr>
          <p:nvPr>
            <p:ph type="title"/>
          </p:nvPr>
        </p:nvSpPr>
        <p:spPr>
          <a:xfrm>
            <a:off x="0" y="274638"/>
            <a:ext cx="9144000" cy="6297634"/>
          </a:xfrm>
        </p:spPr>
        <p:style>
          <a:lnRef idx="1">
            <a:schemeClr val="accent3"/>
          </a:lnRef>
          <a:fillRef idx="2">
            <a:schemeClr val="accent3"/>
          </a:fillRef>
          <a:effectRef idx="1">
            <a:schemeClr val="accent3"/>
          </a:effectRef>
          <a:fontRef idx="minor">
            <a:schemeClr val="dk1"/>
          </a:fontRef>
        </p:style>
        <p:txBody>
          <a:bodyPr>
            <a:noAutofit/>
          </a:bodyPr>
          <a:lstStyle/>
          <a:p>
            <a:r>
              <a:rPr lang="ar-SA" sz="7200" dirty="0" smtClean="0">
                <a:effectLst>
                  <a:glow rad="101600">
                    <a:schemeClr val="accent2">
                      <a:satMod val="175000"/>
                      <a:alpha val="40000"/>
                    </a:schemeClr>
                  </a:glow>
                  <a:outerShdw blurRad="60007" dist="310007" dir="7680000" sy="30000" kx="1300200" algn="ctr" rotWithShape="0">
                    <a:prstClr val="black">
                      <a:alpha val="32000"/>
                    </a:prstClr>
                  </a:outerShdw>
                </a:effectLst>
              </a:rPr>
              <a:t>الأبحاث العلمية </a:t>
            </a:r>
            <a:r>
              <a:rPr lang="ar-SA" sz="7200" dirty="0" smtClean="0">
                <a:effectLst>
                  <a:glow rad="139700">
                    <a:schemeClr val="accent6">
                      <a:satMod val="175000"/>
                      <a:alpha val="40000"/>
                    </a:schemeClr>
                  </a:glow>
                </a:effectLst>
              </a:rPr>
              <a:t>تظهر الفرق بين اللحم المسمى والمكبر عليه وغير ذلك من الناحية الجرثومية </a:t>
            </a:r>
            <a:r>
              <a:rPr lang="ar-SA" sz="7200" dirty="0" err="1" smtClean="0">
                <a:effectLst>
                  <a:glow rad="139700">
                    <a:schemeClr val="accent6">
                      <a:satMod val="175000"/>
                      <a:alpha val="40000"/>
                    </a:schemeClr>
                  </a:glow>
                </a:effectLst>
              </a:rPr>
              <a:t>والعيانية</a:t>
            </a:r>
            <a:r>
              <a:rPr lang="ar-SA" sz="7200" dirty="0" smtClean="0">
                <a:effectLst>
                  <a:glow rad="139700">
                    <a:schemeClr val="accent6">
                      <a:satMod val="175000"/>
                      <a:alpha val="40000"/>
                    </a:schemeClr>
                  </a:glow>
                </a:effectLst>
              </a:rPr>
              <a:t> والنسيجية</a:t>
            </a:r>
            <a:r>
              <a:rPr lang="en-US" sz="6000" dirty="0" smtClean="0"/>
              <a:t/>
            </a:r>
            <a:br>
              <a:rPr lang="en-US" sz="6000" dirty="0" smtClean="0"/>
            </a:br>
            <a:endParaRPr lang="en-US" sz="6000" b="1" dirty="0"/>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8</a:t>
            </a:fld>
            <a:endParaRPr lang="ar-SA"/>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باوب بوينت\PowerFinish\PF CD 1\Backgrounds\Vol1\bv10327.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عنوان 1"/>
          <p:cNvSpPr>
            <a:spLocks noGrp="1"/>
          </p:cNvSpPr>
          <p:nvPr>
            <p:ph type="title"/>
          </p:nvPr>
        </p:nvSpPr>
        <p:spPr>
          <a:xfrm>
            <a:off x="0" y="0"/>
            <a:ext cx="9144000" cy="300037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ar-SA" b="1" dirty="0" smtClean="0">
                <a:solidFill>
                  <a:srgbClr val="FFFF00"/>
                </a:solidFill>
                <a:effectLst>
                  <a:glow rad="139700">
                    <a:schemeClr val="accent4">
                      <a:alpha val="40000"/>
                    </a:schemeClr>
                  </a:glow>
                </a:effectLst>
              </a:rPr>
              <a:t>الخطة :</a:t>
            </a:r>
            <a:r>
              <a:rPr lang="ar-SA" b="1" dirty="0" smtClean="0">
                <a:solidFill>
                  <a:schemeClr val="tx1"/>
                </a:solidFill>
                <a:effectLst>
                  <a:glow rad="101600">
                    <a:schemeClr val="accent1">
                      <a:satMod val="175000"/>
                      <a:alpha val="40000"/>
                    </a:schemeClr>
                  </a:glow>
                </a:effectLst>
              </a:rPr>
              <a:t>أولاً</a:t>
            </a:r>
            <a:r>
              <a:rPr lang="en-US" b="1" dirty="0" smtClean="0">
                <a:solidFill>
                  <a:schemeClr val="tx1"/>
                </a:solidFill>
                <a:effectLst>
                  <a:glow rad="101600">
                    <a:schemeClr val="accent1">
                      <a:satMod val="175000"/>
                      <a:alpha val="40000"/>
                    </a:schemeClr>
                  </a:glow>
                </a:effectLst>
              </a:rPr>
              <a:t>:</a:t>
            </a:r>
            <a:r>
              <a:rPr lang="ar-SA" b="1" dirty="0" smtClean="0">
                <a:solidFill>
                  <a:schemeClr val="tx1"/>
                </a:solidFill>
                <a:effectLst>
                  <a:glow rad="101600">
                    <a:schemeClr val="accent1">
                      <a:satMod val="175000"/>
                      <a:alpha val="40000"/>
                    </a:schemeClr>
                  </a:glow>
                </a:effectLst>
              </a:rPr>
              <a:t>زيارة </a:t>
            </a:r>
            <a:r>
              <a:rPr lang="ar-SA" b="1" dirty="0" err="1" smtClean="0">
                <a:solidFill>
                  <a:schemeClr val="tx1"/>
                </a:solidFill>
                <a:effectLst>
                  <a:glow rad="101600">
                    <a:schemeClr val="accent1">
                      <a:satMod val="175000"/>
                      <a:alpha val="40000"/>
                    </a:schemeClr>
                  </a:glow>
                </a:effectLst>
              </a:rPr>
              <a:t>مسالخ</a:t>
            </a:r>
            <a:r>
              <a:rPr lang="ar-SA" b="1" dirty="0" smtClean="0">
                <a:solidFill>
                  <a:schemeClr val="tx1"/>
                </a:solidFill>
                <a:effectLst>
                  <a:glow rad="101600">
                    <a:schemeClr val="accent1">
                      <a:satMod val="175000"/>
                      <a:alpha val="40000"/>
                    </a:schemeClr>
                  </a:glow>
                </a:effectLst>
              </a:rPr>
              <a:t> متعددة لذبح الأنعام والطيور على أرض الواقع، حيث تجري عمليات الذبح للأنعام والطيور</a:t>
            </a:r>
            <a:r>
              <a:rPr lang="en-US" b="1" dirty="0" smtClean="0">
                <a:solidFill>
                  <a:schemeClr val="tx1"/>
                </a:solidFill>
                <a:effectLst>
                  <a:glow rad="101600">
                    <a:schemeClr val="accent1">
                      <a:satMod val="175000"/>
                      <a:alpha val="40000"/>
                    </a:schemeClr>
                  </a:glow>
                </a:effectLst>
              </a:rPr>
              <a:t>. </a:t>
            </a:r>
            <a:r>
              <a:rPr lang="en-US" dirty="0" smtClean="0"/>
              <a:t/>
            </a:r>
            <a:br>
              <a:rPr lang="en-US" dirty="0" smtClean="0"/>
            </a:br>
            <a:endParaRPr lang="en-US" b="1" dirty="0"/>
          </a:p>
        </p:txBody>
      </p:sp>
      <p:pic>
        <p:nvPicPr>
          <p:cNvPr id="4" name="صورة 3" descr="http://www.lovely0smile.com/2006/m/01/191.jpg"/>
          <p:cNvPicPr/>
          <p:nvPr/>
        </p:nvPicPr>
        <p:blipFill>
          <a:blip r:embed="rId3"/>
          <a:srcRect/>
          <a:stretch>
            <a:fillRect/>
          </a:stretch>
        </p:blipFill>
        <p:spPr bwMode="auto">
          <a:xfrm>
            <a:off x="6500826" y="2571744"/>
            <a:ext cx="2643174" cy="428625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pic>
        <p:nvPicPr>
          <p:cNvPr id="5" name="صورة 4" descr="http://www.lovely0smile.com/2006/m/01/190.jpg"/>
          <p:cNvPicPr/>
          <p:nvPr/>
        </p:nvPicPr>
        <p:blipFill>
          <a:blip r:embed="rId4"/>
          <a:srcRect/>
          <a:stretch>
            <a:fillRect/>
          </a:stretch>
        </p:blipFill>
        <p:spPr bwMode="auto">
          <a:xfrm>
            <a:off x="3357554" y="2500306"/>
            <a:ext cx="2928958" cy="4357694"/>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pic>
        <p:nvPicPr>
          <p:cNvPr id="6" name="صورة 5" descr="http://www.lovely0smile.com/2006/m/01/189.jpg"/>
          <p:cNvPicPr/>
          <p:nvPr/>
        </p:nvPicPr>
        <p:blipFill>
          <a:blip r:embed="rId5"/>
          <a:srcRect/>
          <a:stretch>
            <a:fillRect/>
          </a:stretch>
        </p:blipFill>
        <p:spPr bwMode="auto">
          <a:xfrm>
            <a:off x="0" y="2643182"/>
            <a:ext cx="3214678" cy="4214818"/>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sp>
        <p:nvSpPr>
          <p:cNvPr id="7" name="عنصر نائب لرقم الشريحة 6"/>
          <p:cNvSpPr>
            <a:spLocks noGrp="1"/>
          </p:cNvSpPr>
          <p:nvPr>
            <p:ph type="sldNum" sz="quarter" idx="12"/>
          </p:nvPr>
        </p:nvSpPr>
        <p:spPr/>
        <p:txBody>
          <a:bodyPr/>
          <a:lstStyle/>
          <a:p>
            <a:fld id="{0B34F065-1154-456A-91E3-76DE8E75E17B}" type="slidenum">
              <a:rPr lang="ar-SA" smtClean="0"/>
              <a:pPr/>
              <a:t>9</a:t>
            </a:fld>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واجهة">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530</TotalTime>
  <Words>1002</Words>
  <PresentationFormat>عرض على الشاشة (3:4)‏</PresentationFormat>
  <Paragraphs>108</Paragraphs>
  <Slides>25</Slides>
  <Notes>6</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الشريحة 1</vt:lpstr>
      <vt:lpstr>حث الإسلام على التسمية في أول كل فعل كالأكل والشرب والنحر والجماع والطهارة وركوب البحر إلى غير ذلك من الأفعال قال تعالى:﴿ فَكُلُواْ مِمَّا ذُكِرَ اسْمُ اللّهِ عَلَيْهِ إِن كُنتُمْ بِآيَاتِهِ مُؤْمِنِينَ﴾[الأنعام:118]  0          وقال:﴿ارْكَبُواْ فِيهَا بِسْمِ اللّهِ مَجْرَاهَا وَمُرْسَاهَا﴾ [هود:41]</vt:lpstr>
      <vt:lpstr>وقال رسول الله صلى الله عليه وآله وسلم:«أغلق بابك واذكر اسم الله وأطفئ مصباحك واذكر اسم الله وخمر إناءك واذكر اسم الله وأوكِِِ سقاءك واذكر اسم الله», وقال أيضاً: « لو أن أحدكم إذا أراد أن يأتي أهله قال: بسم الله اللهم جنبنا الشيطان وجنب الشيطان ما رزقتنا فإنه إن يقدر بينهما ولد في ذلك لم يضره شيطان أبدا», وقال لعمر بن أبي سلمى: «يا غلام سمِّ الله وكل بيمينك وكل مما يليك»  وقال: «إن الشيطان</vt:lpstr>
      <vt:lpstr>ليستحل الطعام الذي لم يذكر اسم الله عليه » وقال:«من لم يذبح فليذبح باسم الله» وشكا إليه عثمان بن أبي العاص وجعاً يجده في جسده منذ أسلم فقال له رسول الله صلى الله عليه وسلم: «ضع يدك على الذي تألم من جسدك وقل بسم الله ثلاثاً وقل سبع مرات: أعوذ بعزة الله وقدرته من شر ما أجد وأحاذر» هذا كله ثابت في الصحيح</vt:lpstr>
      <vt:lpstr>وكان صلى الله عليه وسلم يشرب في ثلاثة أنفاس إذا أدنى الإناء إلى فيه سمى الله تعالى وإذا أخره حمد الله تعالى يفعل ذلك ثلاث مرات»  وروى ابن ماجة والترمذي عن النبي صلى الله عليه وسلم قال:«ستر ما بين الجن وعورات بني آدم إذا دخل الكنيف أن يقول بسم الله»</vt:lpstr>
      <vt:lpstr>وكان صلى الله عليه وسلم يشرب في ثلاثة أنفاس إذا أدنى الإناء إلى فيه سمى الله تعالى وإذا أخره حمد الله تعالى يفعل ذلك ثلاث مرات» مما تقدم يظهر أهمية التسمية في بدء كل عمل وموضوعنا التسمية عند الذبح </vt:lpstr>
      <vt:lpstr>قال تعالى: ﴿فَكُلُواْ مِمَّا ذُكِرَ اسْمُ اللّهِ عَلَيْهِ إِن كُنتُمْ بِآيَاتِهِ مُؤْمِنِينَ﴾ [الأنعام:118].  وقال :﴿وَلاَ تَأْكُلُواْ مِمَّا لَمْ يُذْكَرِ اسْمُ اللّهِ عَلَيْهِ وَإِنَّهُ لَفِسْقٌ﴾[الأنعام:121].  </vt:lpstr>
      <vt:lpstr>الأبحاث العلمية تظهر الفرق بين اللحم المسمى والمكبر عليه وغير ذلك من الناحية الجرثومية والعيانية والنسيجية </vt:lpstr>
      <vt:lpstr>الخطة :أولاً:زيارة مسالخ متعددة لذبح الأنعام والطيور على أرض الواقع، حيث تجري عمليات الذبح للأنعام والطيور.  </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cp:lastModifiedBy>pc</cp:lastModifiedBy>
  <cp:revision>85</cp:revision>
  <dcterms:modified xsi:type="dcterms:W3CDTF">2010-06-07T14:30:29Z</dcterms:modified>
  <cp:contentStatus>نهائي</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