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6" r:id="rId4"/>
    <p:sldId id="267" r:id="rId5"/>
    <p:sldId id="265" r:id="rId6"/>
    <p:sldId id="262" r:id="rId7"/>
    <p:sldId id="264" r:id="rId8"/>
    <p:sldId id="268" r:id="rId9"/>
    <p:sldId id="270" r:id="rId10"/>
    <p:sldId id="271" r:id="rId11"/>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485" autoAdjust="0"/>
  </p:normalViewPr>
  <p:slideViewPr>
    <p:cSldViewPr>
      <p:cViewPr varScale="1">
        <p:scale>
          <a:sx n="55" d="100"/>
          <a:sy n="55" d="100"/>
        </p:scale>
        <p:origin x="-3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41.jpeg"/><Relationship Id="rId1" Type="http://schemas.openxmlformats.org/officeDocument/2006/relationships/image" Target="../media/image1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1.jpeg"/><Relationship Id="rId1" Type="http://schemas.openxmlformats.org/officeDocument/2006/relationships/image" Target="../media/image16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A38E2-1994-4E9C-B9F1-953A3D0808B6}" type="doc">
      <dgm:prSet loTypeId="urn:microsoft.com/office/officeart/2005/8/layout/vList3" loCatId="list" qsTypeId="urn:microsoft.com/office/officeart/2005/8/quickstyle/simple5" qsCatId="simple" csTypeId="urn:microsoft.com/office/officeart/2005/8/colors/accent0_1" csCatId="mainScheme" phldr="1"/>
      <dgm:spPr/>
    </dgm:pt>
    <dgm:pt modelId="{07F61713-B263-45B1-8AB5-89DE5676B018}">
      <dgm:prSet phldrT="[Text]"/>
      <dgm:spPr/>
      <dgm:t>
        <a:bodyPr/>
        <a:lstStyle/>
        <a:p>
          <a:pPr rtl="1"/>
          <a:r>
            <a:rPr lang="ar-SA" dirty="0" smtClean="0">
              <a:solidFill>
                <a:srgbClr val="7030A0"/>
              </a:solidFill>
            </a:rPr>
            <a:t>الإغتسال والتنظف</a:t>
          </a:r>
          <a:endParaRPr lang="en-US" dirty="0"/>
        </a:p>
      </dgm:t>
    </dgm:pt>
    <dgm:pt modelId="{14163D10-1C52-49F3-B81F-77FDA232CBC9}" type="parTrans" cxnId="{24AC41DD-C4FE-4319-808C-8A1281A670BB}">
      <dgm:prSet/>
      <dgm:spPr/>
      <dgm:t>
        <a:bodyPr/>
        <a:lstStyle/>
        <a:p>
          <a:endParaRPr lang="en-US"/>
        </a:p>
      </dgm:t>
    </dgm:pt>
    <dgm:pt modelId="{3B4146CB-4714-4E1C-8639-A8DFFE966E7B}" type="sibTrans" cxnId="{24AC41DD-C4FE-4319-808C-8A1281A670BB}">
      <dgm:prSet/>
      <dgm:spPr/>
      <dgm:t>
        <a:bodyPr/>
        <a:lstStyle/>
        <a:p>
          <a:endParaRPr lang="en-US"/>
        </a:p>
      </dgm:t>
    </dgm:pt>
    <dgm:pt modelId="{0D00CDF0-63E5-4ED5-B67C-9AA25A4C7667}">
      <dgm:prSet phldrT="[Text]"/>
      <dgm:spPr/>
      <dgm:t>
        <a:bodyPr/>
        <a:lstStyle/>
        <a:p>
          <a:r>
            <a:rPr lang="ar-SA" dirty="0" smtClean="0"/>
            <a:t>التطيب والتسوك ولبس أحسن الثياب</a:t>
          </a:r>
          <a:endParaRPr lang="en-US" dirty="0"/>
        </a:p>
      </dgm:t>
    </dgm:pt>
    <dgm:pt modelId="{B7126DDA-D559-455A-ADB3-3D7DBC7BEFEB}" type="parTrans" cxnId="{A99C9BE4-E760-47C9-8069-EDA175514FB9}">
      <dgm:prSet/>
      <dgm:spPr/>
      <dgm:t>
        <a:bodyPr/>
        <a:lstStyle/>
        <a:p>
          <a:endParaRPr lang="en-US"/>
        </a:p>
      </dgm:t>
    </dgm:pt>
    <dgm:pt modelId="{0B5EE0C4-87CA-459E-A784-D95896698514}" type="sibTrans" cxnId="{A99C9BE4-E760-47C9-8069-EDA175514FB9}">
      <dgm:prSet/>
      <dgm:spPr/>
      <dgm:t>
        <a:bodyPr/>
        <a:lstStyle/>
        <a:p>
          <a:endParaRPr lang="en-US"/>
        </a:p>
      </dgm:t>
    </dgm:pt>
    <dgm:pt modelId="{074F3419-DA1B-497C-9EC1-793B5318E490}">
      <dgm:prSet phldrT="[Text]"/>
      <dgm:spPr/>
      <dgm:t>
        <a:bodyPr/>
        <a:lstStyle/>
        <a:p>
          <a:r>
            <a:rPr lang="ar-SA" dirty="0" smtClean="0">
              <a:solidFill>
                <a:srgbClr val="7030A0"/>
              </a:solidFill>
            </a:rPr>
            <a:t>التبكير للمسجد</a:t>
          </a:r>
          <a:endParaRPr lang="en-US" dirty="0"/>
        </a:p>
      </dgm:t>
    </dgm:pt>
    <dgm:pt modelId="{F0C91018-0E9A-499A-B719-90925B9058FF}" type="parTrans" cxnId="{2D031E54-AEF8-4ADA-82C5-5804D587F213}">
      <dgm:prSet/>
      <dgm:spPr/>
      <dgm:t>
        <a:bodyPr/>
        <a:lstStyle/>
        <a:p>
          <a:endParaRPr lang="en-US"/>
        </a:p>
      </dgm:t>
    </dgm:pt>
    <dgm:pt modelId="{788CE478-7F12-442F-BB8C-7AB09556F471}" type="sibTrans" cxnId="{2D031E54-AEF8-4ADA-82C5-5804D587F213}">
      <dgm:prSet/>
      <dgm:spPr/>
      <dgm:t>
        <a:bodyPr/>
        <a:lstStyle/>
        <a:p>
          <a:endParaRPr lang="en-US"/>
        </a:p>
      </dgm:t>
    </dgm:pt>
    <dgm:pt modelId="{6CE58DEB-39E9-49A4-AA94-9E98B2226B81}" type="pres">
      <dgm:prSet presAssocID="{B26A38E2-1994-4E9C-B9F1-953A3D0808B6}" presName="linearFlow" presStyleCnt="0">
        <dgm:presLayoutVars>
          <dgm:dir/>
          <dgm:resizeHandles val="exact"/>
        </dgm:presLayoutVars>
      </dgm:prSet>
      <dgm:spPr/>
    </dgm:pt>
    <dgm:pt modelId="{177601C9-FA39-4AEB-BC2E-9278251F59BD}" type="pres">
      <dgm:prSet presAssocID="{07F61713-B263-45B1-8AB5-89DE5676B018}" presName="composite" presStyleCnt="0"/>
      <dgm:spPr/>
    </dgm:pt>
    <dgm:pt modelId="{5002FB83-035C-49B2-BA2A-C14104DAEB44}" type="pres">
      <dgm:prSet presAssocID="{07F61713-B263-45B1-8AB5-89DE5676B018}" presName="imgShp" presStyleLbl="fgImgPlace1" presStyleIdx="0" presStyleCnt="3"/>
      <dgm:spPr>
        <a:blipFill rotWithShape="0">
          <a:blip xmlns:r="http://schemas.openxmlformats.org/officeDocument/2006/relationships" r:embed="rId1"/>
          <a:stretch>
            <a:fillRect/>
          </a:stretch>
        </a:blipFill>
      </dgm:spPr>
    </dgm:pt>
    <dgm:pt modelId="{7D27C589-1311-4774-87A8-A4BECA29F82E}" type="pres">
      <dgm:prSet presAssocID="{07F61713-B263-45B1-8AB5-89DE5676B018}" presName="txShp" presStyleLbl="node1" presStyleIdx="0" presStyleCnt="3">
        <dgm:presLayoutVars>
          <dgm:bulletEnabled val="1"/>
        </dgm:presLayoutVars>
      </dgm:prSet>
      <dgm:spPr/>
      <dgm:t>
        <a:bodyPr/>
        <a:lstStyle/>
        <a:p>
          <a:endParaRPr lang="en-US"/>
        </a:p>
      </dgm:t>
    </dgm:pt>
    <dgm:pt modelId="{D813C49C-9C30-4E16-908D-F72E77FC54D2}" type="pres">
      <dgm:prSet presAssocID="{3B4146CB-4714-4E1C-8639-A8DFFE966E7B}" presName="spacing" presStyleCnt="0"/>
      <dgm:spPr/>
    </dgm:pt>
    <dgm:pt modelId="{18907F6E-9BCF-4638-AF69-E58A2755D525}" type="pres">
      <dgm:prSet presAssocID="{0D00CDF0-63E5-4ED5-B67C-9AA25A4C7667}" presName="composite" presStyleCnt="0"/>
      <dgm:spPr/>
    </dgm:pt>
    <dgm:pt modelId="{7AE7568D-A484-493A-9CE9-296554EFCDA7}" type="pres">
      <dgm:prSet presAssocID="{0D00CDF0-63E5-4ED5-B67C-9AA25A4C7667}" presName="imgShp" presStyleLbl="fgImgPlace1" presStyleIdx="1" presStyleCnt="3"/>
      <dgm:spPr>
        <a:blipFill rotWithShape="0">
          <a:blip xmlns:r="http://schemas.openxmlformats.org/officeDocument/2006/relationships" r:embed="rId2"/>
          <a:stretch>
            <a:fillRect/>
          </a:stretch>
        </a:blipFill>
      </dgm:spPr>
    </dgm:pt>
    <dgm:pt modelId="{919A644F-6F1A-4550-B597-B963E4B3EC7D}" type="pres">
      <dgm:prSet presAssocID="{0D00CDF0-63E5-4ED5-B67C-9AA25A4C7667}" presName="txShp" presStyleLbl="node1" presStyleIdx="1" presStyleCnt="3">
        <dgm:presLayoutVars>
          <dgm:bulletEnabled val="1"/>
        </dgm:presLayoutVars>
      </dgm:prSet>
      <dgm:spPr/>
      <dgm:t>
        <a:bodyPr/>
        <a:lstStyle/>
        <a:p>
          <a:endParaRPr lang="en-US"/>
        </a:p>
      </dgm:t>
    </dgm:pt>
    <dgm:pt modelId="{B5391142-B05F-43DA-A11A-0BA2015B6975}" type="pres">
      <dgm:prSet presAssocID="{0B5EE0C4-87CA-459E-A784-D95896698514}" presName="spacing" presStyleCnt="0"/>
      <dgm:spPr/>
    </dgm:pt>
    <dgm:pt modelId="{C82FDC40-29BD-4785-ACCC-7072CA8A126E}" type="pres">
      <dgm:prSet presAssocID="{074F3419-DA1B-497C-9EC1-793B5318E490}" presName="composite" presStyleCnt="0"/>
      <dgm:spPr/>
    </dgm:pt>
    <dgm:pt modelId="{F8276985-F995-4E5B-A03C-CC8CBD9E8D9C}" type="pres">
      <dgm:prSet presAssocID="{074F3419-DA1B-497C-9EC1-793B5318E490}" presName="imgShp" presStyleLbl="fgImgPlace1" presStyleIdx="2" presStyleCnt="3"/>
      <dgm:spPr>
        <a:blipFill rotWithShape="0">
          <a:blip xmlns:r="http://schemas.openxmlformats.org/officeDocument/2006/relationships" r:embed="rId3"/>
          <a:stretch>
            <a:fillRect/>
          </a:stretch>
        </a:blipFill>
      </dgm:spPr>
    </dgm:pt>
    <dgm:pt modelId="{71B3F51C-A616-48D2-8F3D-52A44F8306A5}" type="pres">
      <dgm:prSet presAssocID="{074F3419-DA1B-497C-9EC1-793B5318E490}" presName="txShp" presStyleLbl="node1" presStyleIdx="2" presStyleCnt="3">
        <dgm:presLayoutVars>
          <dgm:bulletEnabled val="1"/>
        </dgm:presLayoutVars>
      </dgm:prSet>
      <dgm:spPr/>
      <dgm:t>
        <a:bodyPr/>
        <a:lstStyle/>
        <a:p>
          <a:endParaRPr lang="en-US"/>
        </a:p>
      </dgm:t>
    </dgm:pt>
  </dgm:ptLst>
  <dgm:cxnLst>
    <dgm:cxn modelId="{B6689226-1B85-422B-9EF4-3EDDB70B1DF3}" type="presOf" srcId="{07F61713-B263-45B1-8AB5-89DE5676B018}" destId="{7D27C589-1311-4774-87A8-A4BECA29F82E}" srcOrd="0" destOrd="0" presId="urn:microsoft.com/office/officeart/2005/8/layout/vList3"/>
    <dgm:cxn modelId="{A947C971-22D2-4908-B9F8-7912E8B22399}" type="presOf" srcId="{0D00CDF0-63E5-4ED5-B67C-9AA25A4C7667}" destId="{919A644F-6F1A-4550-B597-B963E4B3EC7D}" srcOrd="0" destOrd="0" presId="urn:microsoft.com/office/officeart/2005/8/layout/vList3"/>
    <dgm:cxn modelId="{CB2679DA-8026-44AF-B809-6ED476BFA444}" type="presOf" srcId="{074F3419-DA1B-497C-9EC1-793B5318E490}" destId="{71B3F51C-A616-48D2-8F3D-52A44F8306A5}" srcOrd="0" destOrd="0" presId="urn:microsoft.com/office/officeart/2005/8/layout/vList3"/>
    <dgm:cxn modelId="{A99C9BE4-E760-47C9-8069-EDA175514FB9}" srcId="{B26A38E2-1994-4E9C-B9F1-953A3D0808B6}" destId="{0D00CDF0-63E5-4ED5-B67C-9AA25A4C7667}" srcOrd="1" destOrd="0" parTransId="{B7126DDA-D559-455A-ADB3-3D7DBC7BEFEB}" sibTransId="{0B5EE0C4-87CA-459E-A784-D95896698514}"/>
    <dgm:cxn modelId="{2D031E54-AEF8-4ADA-82C5-5804D587F213}" srcId="{B26A38E2-1994-4E9C-B9F1-953A3D0808B6}" destId="{074F3419-DA1B-497C-9EC1-793B5318E490}" srcOrd="2" destOrd="0" parTransId="{F0C91018-0E9A-499A-B719-90925B9058FF}" sibTransId="{788CE478-7F12-442F-BB8C-7AB09556F471}"/>
    <dgm:cxn modelId="{24AC41DD-C4FE-4319-808C-8A1281A670BB}" srcId="{B26A38E2-1994-4E9C-B9F1-953A3D0808B6}" destId="{07F61713-B263-45B1-8AB5-89DE5676B018}" srcOrd="0" destOrd="0" parTransId="{14163D10-1C52-49F3-B81F-77FDA232CBC9}" sibTransId="{3B4146CB-4714-4E1C-8639-A8DFFE966E7B}"/>
    <dgm:cxn modelId="{356F057F-C3BB-498F-BB25-DC42E3DD6141}" type="presOf" srcId="{B26A38E2-1994-4E9C-B9F1-953A3D0808B6}" destId="{6CE58DEB-39E9-49A4-AA94-9E98B2226B81}" srcOrd="0" destOrd="0" presId="urn:microsoft.com/office/officeart/2005/8/layout/vList3"/>
    <dgm:cxn modelId="{64D3D999-AC9B-4C05-946A-83753B53BDD0}" type="presParOf" srcId="{6CE58DEB-39E9-49A4-AA94-9E98B2226B81}" destId="{177601C9-FA39-4AEB-BC2E-9278251F59BD}" srcOrd="0" destOrd="0" presId="urn:microsoft.com/office/officeart/2005/8/layout/vList3"/>
    <dgm:cxn modelId="{D350C5B5-7922-45F1-BBBA-F3338C145D1B}" type="presParOf" srcId="{177601C9-FA39-4AEB-BC2E-9278251F59BD}" destId="{5002FB83-035C-49B2-BA2A-C14104DAEB44}" srcOrd="0" destOrd="0" presId="urn:microsoft.com/office/officeart/2005/8/layout/vList3"/>
    <dgm:cxn modelId="{7724E10C-2023-4615-AA0C-F9E5FCEAE7FA}" type="presParOf" srcId="{177601C9-FA39-4AEB-BC2E-9278251F59BD}" destId="{7D27C589-1311-4774-87A8-A4BECA29F82E}" srcOrd="1" destOrd="0" presId="urn:microsoft.com/office/officeart/2005/8/layout/vList3"/>
    <dgm:cxn modelId="{FC264DA8-D6A5-4213-A44B-FB05BC975488}" type="presParOf" srcId="{6CE58DEB-39E9-49A4-AA94-9E98B2226B81}" destId="{D813C49C-9C30-4E16-908D-F72E77FC54D2}" srcOrd="1" destOrd="0" presId="urn:microsoft.com/office/officeart/2005/8/layout/vList3"/>
    <dgm:cxn modelId="{CAA7D580-3764-439B-AC30-F3F5E1C37121}" type="presParOf" srcId="{6CE58DEB-39E9-49A4-AA94-9E98B2226B81}" destId="{18907F6E-9BCF-4638-AF69-E58A2755D525}" srcOrd="2" destOrd="0" presId="urn:microsoft.com/office/officeart/2005/8/layout/vList3"/>
    <dgm:cxn modelId="{3B6238EE-057F-4D44-9C12-02D88F8BAA9E}" type="presParOf" srcId="{18907F6E-9BCF-4638-AF69-E58A2755D525}" destId="{7AE7568D-A484-493A-9CE9-296554EFCDA7}" srcOrd="0" destOrd="0" presId="urn:microsoft.com/office/officeart/2005/8/layout/vList3"/>
    <dgm:cxn modelId="{9F400F40-13CD-408C-A74B-060CC707B080}" type="presParOf" srcId="{18907F6E-9BCF-4638-AF69-E58A2755D525}" destId="{919A644F-6F1A-4550-B597-B963E4B3EC7D}" srcOrd="1" destOrd="0" presId="urn:microsoft.com/office/officeart/2005/8/layout/vList3"/>
    <dgm:cxn modelId="{A0049EFD-D336-4E50-A7CC-F7D0B8D9CF11}" type="presParOf" srcId="{6CE58DEB-39E9-49A4-AA94-9E98B2226B81}" destId="{B5391142-B05F-43DA-A11A-0BA2015B6975}" srcOrd="3" destOrd="0" presId="urn:microsoft.com/office/officeart/2005/8/layout/vList3"/>
    <dgm:cxn modelId="{95847102-AD23-469A-8353-FB5D3B875C3D}" type="presParOf" srcId="{6CE58DEB-39E9-49A4-AA94-9E98B2226B81}" destId="{C82FDC40-29BD-4785-ACCC-7072CA8A126E}" srcOrd="4" destOrd="0" presId="urn:microsoft.com/office/officeart/2005/8/layout/vList3"/>
    <dgm:cxn modelId="{53A1AF36-72B8-474F-86DC-DEBDB73AF794}" type="presParOf" srcId="{C82FDC40-29BD-4785-ACCC-7072CA8A126E}" destId="{F8276985-F995-4E5B-A03C-CC8CBD9E8D9C}" srcOrd="0" destOrd="0" presId="urn:microsoft.com/office/officeart/2005/8/layout/vList3"/>
    <dgm:cxn modelId="{89C33AB5-4D8C-497C-84BE-303C7035D430}" type="presParOf" srcId="{C82FDC40-29BD-4785-ACCC-7072CA8A126E}" destId="{71B3F51C-A616-48D2-8F3D-52A44F8306A5}" srcOrd="1" destOrd="0" presId="urn:microsoft.com/office/officeart/2005/8/layout/v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A38E2-1994-4E9C-B9F1-953A3D0808B6}" type="doc">
      <dgm:prSet loTypeId="urn:microsoft.com/office/officeart/2005/8/layout/vList3" loCatId="list" qsTypeId="urn:microsoft.com/office/officeart/2005/8/quickstyle/simple5" qsCatId="simple" csTypeId="urn:microsoft.com/office/officeart/2005/8/colors/accent0_1" csCatId="mainScheme" phldr="1"/>
      <dgm:spPr/>
    </dgm:pt>
    <dgm:pt modelId="{07F61713-B263-45B1-8AB5-89DE5676B018}">
      <dgm:prSet phldrT="[Text]"/>
      <dgm:spPr/>
      <dgm:t>
        <a:bodyPr/>
        <a:lstStyle/>
        <a:p>
          <a:pPr rtl="1"/>
          <a:r>
            <a:rPr lang="ar-SA" dirty="0" smtClean="0">
              <a:solidFill>
                <a:srgbClr val="7030A0"/>
              </a:solidFill>
            </a:rPr>
            <a:t>قراءة سورة الكهف</a:t>
          </a:r>
          <a:endParaRPr lang="en-US" dirty="0"/>
        </a:p>
      </dgm:t>
    </dgm:pt>
    <dgm:pt modelId="{14163D10-1C52-49F3-B81F-77FDA232CBC9}" type="parTrans" cxnId="{24AC41DD-C4FE-4319-808C-8A1281A670BB}">
      <dgm:prSet/>
      <dgm:spPr/>
      <dgm:t>
        <a:bodyPr/>
        <a:lstStyle/>
        <a:p>
          <a:endParaRPr lang="en-US"/>
        </a:p>
      </dgm:t>
    </dgm:pt>
    <dgm:pt modelId="{3B4146CB-4714-4E1C-8639-A8DFFE966E7B}" type="sibTrans" cxnId="{24AC41DD-C4FE-4319-808C-8A1281A670BB}">
      <dgm:prSet/>
      <dgm:spPr/>
      <dgm:t>
        <a:bodyPr/>
        <a:lstStyle/>
        <a:p>
          <a:endParaRPr lang="en-US"/>
        </a:p>
      </dgm:t>
    </dgm:pt>
    <dgm:pt modelId="{0D00CDF0-63E5-4ED5-B67C-9AA25A4C7667}">
      <dgm:prSet phldrT="[Text]"/>
      <dgm:spPr/>
      <dgm:t>
        <a:bodyPr/>
        <a:lstStyle/>
        <a:p>
          <a:r>
            <a:rPr lang="ar-SA" dirty="0" smtClean="0">
              <a:solidFill>
                <a:srgbClr val="7030A0"/>
              </a:solidFill>
            </a:rPr>
            <a:t>الإكثار من الصلاة على النبي</a:t>
          </a:r>
          <a:endParaRPr lang="en-US" dirty="0"/>
        </a:p>
      </dgm:t>
    </dgm:pt>
    <dgm:pt modelId="{B7126DDA-D559-455A-ADB3-3D7DBC7BEFEB}" type="parTrans" cxnId="{A99C9BE4-E760-47C9-8069-EDA175514FB9}">
      <dgm:prSet/>
      <dgm:spPr/>
      <dgm:t>
        <a:bodyPr/>
        <a:lstStyle/>
        <a:p>
          <a:endParaRPr lang="en-US"/>
        </a:p>
      </dgm:t>
    </dgm:pt>
    <dgm:pt modelId="{0B5EE0C4-87CA-459E-A784-D95896698514}" type="sibTrans" cxnId="{A99C9BE4-E760-47C9-8069-EDA175514FB9}">
      <dgm:prSet/>
      <dgm:spPr/>
      <dgm:t>
        <a:bodyPr/>
        <a:lstStyle/>
        <a:p>
          <a:endParaRPr lang="en-US"/>
        </a:p>
      </dgm:t>
    </dgm:pt>
    <dgm:pt modelId="{074F3419-DA1B-497C-9EC1-793B5318E490}">
      <dgm:prSet phldrT="[Text]"/>
      <dgm:spPr/>
      <dgm:t>
        <a:bodyPr/>
        <a:lstStyle/>
        <a:p>
          <a:r>
            <a:rPr lang="ar-SA" dirty="0" smtClean="0">
              <a:solidFill>
                <a:srgbClr val="7030A0"/>
              </a:solidFill>
            </a:rPr>
            <a:t>تحري ساعة الإستجابة</a:t>
          </a:r>
          <a:endParaRPr lang="en-US" dirty="0"/>
        </a:p>
      </dgm:t>
    </dgm:pt>
    <dgm:pt modelId="{F0C91018-0E9A-499A-B719-90925B9058FF}" type="parTrans" cxnId="{2D031E54-AEF8-4ADA-82C5-5804D587F213}">
      <dgm:prSet/>
      <dgm:spPr/>
      <dgm:t>
        <a:bodyPr/>
        <a:lstStyle/>
        <a:p>
          <a:endParaRPr lang="en-US"/>
        </a:p>
      </dgm:t>
    </dgm:pt>
    <dgm:pt modelId="{788CE478-7F12-442F-BB8C-7AB09556F471}" type="sibTrans" cxnId="{2D031E54-AEF8-4ADA-82C5-5804D587F213}">
      <dgm:prSet/>
      <dgm:spPr/>
      <dgm:t>
        <a:bodyPr/>
        <a:lstStyle/>
        <a:p>
          <a:endParaRPr lang="en-US"/>
        </a:p>
      </dgm:t>
    </dgm:pt>
    <dgm:pt modelId="{6CE58DEB-39E9-49A4-AA94-9E98B2226B81}" type="pres">
      <dgm:prSet presAssocID="{B26A38E2-1994-4E9C-B9F1-953A3D0808B6}" presName="linearFlow" presStyleCnt="0">
        <dgm:presLayoutVars>
          <dgm:dir/>
          <dgm:resizeHandles val="exact"/>
        </dgm:presLayoutVars>
      </dgm:prSet>
      <dgm:spPr/>
    </dgm:pt>
    <dgm:pt modelId="{177601C9-FA39-4AEB-BC2E-9278251F59BD}" type="pres">
      <dgm:prSet presAssocID="{07F61713-B263-45B1-8AB5-89DE5676B018}" presName="composite" presStyleCnt="0"/>
      <dgm:spPr/>
    </dgm:pt>
    <dgm:pt modelId="{5002FB83-035C-49B2-BA2A-C14104DAEB44}" type="pres">
      <dgm:prSet presAssocID="{07F61713-B263-45B1-8AB5-89DE5676B018}" presName="imgShp" presStyleLbl="fgImgPlace1" presStyleIdx="0" presStyleCnt="3"/>
      <dgm:spPr>
        <a:blipFill rotWithShape="0">
          <a:blip xmlns:r="http://schemas.openxmlformats.org/officeDocument/2006/relationships" r:embed="rId1"/>
          <a:stretch>
            <a:fillRect/>
          </a:stretch>
        </a:blipFill>
      </dgm:spPr>
    </dgm:pt>
    <dgm:pt modelId="{7D27C589-1311-4774-87A8-A4BECA29F82E}" type="pres">
      <dgm:prSet presAssocID="{07F61713-B263-45B1-8AB5-89DE5676B018}" presName="txShp" presStyleLbl="node1" presStyleIdx="0" presStyleCnt="3">
        <dgm:presLayoutVars>
          <dgm:bulletEnabled val="1"/>
        </dgm:presLayoutVars>
      </dgm:prSet>
      <dgm:spPr/>
      <dgm:t>
        <a:bodyPr/>
        <a:lstStyle/>
        <a:p>
          <a:endParaRPr lang="en-US"/>
        </a:p>
      </dgm:t>
    </dgm:pt>
    <dgm:pt modelId="{D813C49C-9C30-4E16-908D-F72E77FC54D2}" type="pres">
      <dgm:prSet presAssocID="{3B4146CB-4714-4E1C-8639-A8DFFE966E7B}" presName="spacing" presStyleCnt="0"/>
      <dgm:spPr/>
    </dgm:pt>
    <dgm:pt modelId="{18907F6E-9BCF-4638-AF69-E58A2755D525}" type="pres">
      <dgm:prSet presAssocID="{0D00CDF0-63E5-4ED5-B67C-9AA25A4C7667}" presName="composite" presStyleCnt="0"/>
      <dgm:spPr/>
    </dgm:pt>
    <dgm:pt modelId="{7AE7568D-A484-493A-9CE9-296554EFCDA7}" type="pres">
      <dgm:prSet presAssocID="{0D00CDF0-63E5-4ED5-B67C-9AA25A4C7667}" presName="imgShp" presStyleLbl="fgImgPlace1" presStyleIdx="1" presStyleCnt="3"/>
      <dgm:spPr>
        <a:blipFill rotWithShape="0">
          <a:blip xmlns:r="http://schemas.openxmlformats.org/officeDocument/2006/relationships" r:embed="rId2"/>
          <a:stretch>
            <a:fillRect/>
          </a:stretch>
        </a:blipFill>
      </dgm:spPr>
    </dgm:pt>
    <dgm:pt modelId="{919A644F-6F1A-4550-B597-B963E4B3EC7D}" type="pres">
      <dgm:prSet presAssocID="{0D00CDF0-63E5-4ED5-B67C-9AA25A4C7667}" presName="txShp" presStyleLbl="node1" presStyleIdx="1" presStyleCnt="3">
        <dgm:presLayoutVars>
          <dgm:bulletEnabled val="1"/>
        </dgm:presLayoutVars>
      </dgm:prSet>
      <dgm:spPr/>
      <dgm:t>
        <a:bodyPr/>
        <a:lstStyle/>
        <a:p>
          <a:endParaRPr lang="en-US"/>
        </a:p>
      </dgm:t>
    </dgm:pt>
    <dgm:pt modelId="{B5391142-B05F-43DA-A11A-0BA2015B6975}" type="pres">
      <dgm:prSet presAssocID="{0B5EE0C4-87CA-459E-A784-D95896698514}" presName="spacing" presStyleCnt="0"/>
      <dgm:spPr/>
    </dgm:pt>
    <dgm:pt modelId="{C82FDC40-29BD-4785-ACCC-7072CA8A126E}" type="pres">
      <dgm:prSet presAssocID="{074F3419-DA1B-497C-9EC1-793B5318E490}" presName="composite" presStyleCnt="0"/>
      <dgm:spPr/>
    </dgm:pt>
    <dgm:pt modelId="{F8276985-F995-4E5B-A03C-CC8CBD9E8D9C}" type="pres">
      <dgm:prSet presAssocID="{074F3419-DA1B-497C-9EC1-793B5318E490}" presName="imgShp" presStyleLbl="fgImgPlace1" presStyleIdx="2" presStyleCnt="3"/>
      <dgm:spPr>
        <a:blipFill rotWithShape="0">
          <a:blip xmlns:r="http://schemas.openxmlformats.org/officeDocument/2006/relationships" r:embed="rId3"/>
          <a:stretch>
            <a:fillRect/>
          </a:stretch>
        </a:blipFill>
      </dgm:spPr>
    </dgm:pt>
    <dgm:pt modelId="{71B3F51C-A616-48D2-8F3D-52A44F8306A5}" type="pres">
      <dgm:prSet presAssocID="{074F3419-DA1B-497C-9EC1-793B5318E490}" presName="txShp" presStyleLbl="node1" presStyleIdx="2" presStyleCnt="3">
        <dgm:presLayoutVars>
          <dgm:bulletEnabled val="1"/>
        </dgm:presLayoutVars>
      </dgm:prSet>
      <dgm:spPr/>
      <dgm:t>
        <a:bodyPr/>
        <a:lstStyle/>
        <a:p>
          <a:endParaRPr lang="en-US"/>
        </a:p>
      </dgm:t>
    </dgm:pt>
  </dgm:ptLst>
  <dgm:cxnLst>
    <dgm:cxn modelId="{2CFE0186-9BE6-4BB5-8EC4-68B74FFADE8F}" type="presOf" srcId="{07F61713-B263-45B1-8AB5-89DE5676B018}" destId="{7D27C589-1311-4774-87A8-A4BECA29F82E}" srcOrd="0" destOrd="0" presId="urn:microsoft.com/office/officeart/2005/8/layout/vList3"/>
    <dgm:cxn modelId="{E7983FEB-C367-4D1D-ABFA-5666D71FDC80}" type="presOf" srcId="{0D00CDF0-63E5-4ED5-B67C-9AA25A4C7667}" destId="{919A644F-6F1A-4550-B597-B963E4B3EC7D}" srcOrd="0" destOrd="0" presId="urn:microsoft.com/office/officeart/2005/8/layout/vList3"/>
    <dgm:cxn modelId="{79579908-ABFA-4657-9675-5162B2C0D932}" type="presOf" srcId="{B26A38E2-1994-4E9C-B9F1-953A3D0808B6}" destId="{6CE58DEB-39E9-49A4-AA94-9E98B2226B81}" srcOrd="0" destOrd="0" presId="urn:microsoft.com/office/officeart/2005/8/layout/vList3"/>
    <dgm:cxn modelId="{6AB529CB-2314-4E85-B9A8-50C91E4E3AC3}" type="presOf" srcId="{074F3419-DA1B-497C-9EC1-793B5318E490}" destId="{71B3F51C-A616-48D2-8F3D-52A44F8306A5}" srcOrd="0" destOrd="0" presId="urn:microsoft.com/office/officeart/2005/8/layout/vList3"/>
    <dgm:cxn modelId="{2D031E54-AEF8-4ADA-82C5-5804D587F213}" srcId="{B26A38E2-1994-4E9C-B9F1-953A3D0808B6}" destId="{074F3419-DA1B-497C-9EC1-793B5318E490}" srcOrd="2" destOrd="0" parTransId="{F0C91018-0E9A-499A-B719-90925B9058FF}" sibTransId="{788CE478-7F12-442F-BB8C-7AB09556F471}"/>
    <dgm:cxn modelId="{A99C9BE4-E760-47C9-8069-EDA175514FB9}" srcId="{B26A38E2-1994-4E9C-B9F1-953A3D0808B6}" destId="{0D00CDF0-63E5-4ED5-B67C-9AA25A4C7667}" srcOrd="1" destOrd="0" parTransId="{B7126DDA-D559-455A-ADB3-3D7DBC7BEFEB}" sibTransId="{0B5EE0C4-87CA-459E-A784-D95896698514}"/>
    <dgm:cxn modelId="{24AC41DD-C4FE-4319-808C-8A1281A670BB}" srcId="{B26A38E2-1994-4E9C-B9F1-953A3D0808B6}" destId="{07F61713-B263-45B1-8AB5-89DE5676B018}" srcOrd="0" destOrd="0" parTransId="{14163D10-1C52-49F3-B81F-77FDA232CBC9}" sibTransId="{3B4146CB-4714-4E1C-8639-A8DFFE966E7B}"/>
    <dgm:cxn modelId="{0EF9E328-4AC9-4549-8099-211327F2EBF7}" type="presParOf" srcId="{6CE58DEB-39E9-49A4-AA94-9E98B2226B81}" destId="{177601C9-FA39-4AEB-BC2E-9278251F59BD}" srcOrd="0" destOrd="0" presId="urn:microsoft.com/office/officeart/2005/8/layout/vList3"/>
    <dgm:cxn modelId="{26E19FB8-F846-40B6-95D1-F8F19C6CB710}" type="presParOf" srcId="{177601C9-FA39-4AEB-BC2E-9278251F59BD}" destId="{5002FB83-035C-49B2-BA2A-C14104DAEB44}" srcOrd="0" destOrd="0" presId="urn:microsoft.com/office/officeart/2005/8/layout/vList3"/>
    <dgm:cxn modelId="{E92B3401-6F8D-4690-85D1-F0DD6397CC89}" type="presParOf" srcId="{177601C9-FA39-4AEB-BC2E-9278251F59BD}" destId="{7D27C589-1311-4774-87A8-A4BECA29F82E}" srcOrd="1" destOrd="0" presId="urn:microsoft.com/office/officeart/2005/8/layout/vList3"/>
    <dgm:cxn modelId="{FC30D04D-5494-419C-A83B-7ACD3E48065E}" type="presParOf" srcId="{6CE58DEB-39E9-49A4-AA94-9E98B2226B81}" destId="{D813C49C-9C30-4E16-908D-F72E77FC54D2}" srcOrd="1" destOrd="0" presId="urn:microsoft.com/office/officeart/2005/8/layout/vList3"/>
    <dgm:cxn modelId="{CC04BC6B-FC4D-422F-A515-944328FE9474}" type="presParOf" srcId="{6CE58DEB-39E9-49A4-AA94-9E98B2226B81}" destId="{18907F6E-9BCF-4638-AF69-E58A2755D525}" srcOrd="2" destOrd="0" presId="urn:microsoft.com/office/officeart/2005/8/layout/vList3"/>
    <dgm:cxn modelId="{AFAB83F1-83B1-4CF9-9075-FC0C5CE3B65E}" type="presParOf" srcId="{18907F6E-9BCF-4638-AF69-E58A2755D525}" destId="{7AE7568D-A484-493A-9CE9-296554EFCDA7}" srcOrd="0" destOrd="0" presId="urn:microsoft.com/office/officeart/2005/8/layout/vList3"/>
    <dgm:cxn modelId="{E15E517B-4BB7-408E-8BFC-A91A9F3BE10E}" type="presParOf" srcId="{18907F6E-9BCF-4638-AF69-E58A2755D525}" destId="{919A644F-6F1A-4550-B597-B963E4B3EC7D}" srcOrd="1" destOrd="0" presId="urn:microsoft.com/office/officeart/2005/8/layout/vList3"/>
    <dgm:cxn modelId="{3932E49F-6AB3-4197-A34A-BE4ED9DE6DE7}" type="presParOf" srcId="{6CE58DEB-39E9-49A4-AA94-9E98B2226B81}" destId="{B5391142-B05F-43DA-A11A-0BA2015B6975}" srcOrd="3" destOrd="0" presId="urn:microsoft.com/office/officeart/2005/8/layout/vList3"/>
    <dgm:cxn modelId="{1629764D-5DF9-4AE3-828E-0EE6BE1656D6}" type="presParOf" srcId="{6CE58DEB-39E9-49A4-AA94-9E98B2226B81}" destId="{C82FDC40-29BD-4785-ACCC-7072CA8A126E}" srcOrd="4" destOrd="0" presId="urn:microsoft.com/office/officeart/2005/8/layout/vList3"/>
    <dgm:cxn modelId="{F9218200-EE8C-4F01-B546-895BC246315F}" type="presParOf" srcId="{C82FDC40-29BD-4785-ACCC-7072CA8A126E}" destId="{F8276985-F995-4E5B-A03C-CC8CBD9E8D9C}" srcOrd="0" destOrd="0" presId="urn:microsoft.com/office/officeart/2005/8/layout/vList3"/>
    <dgm:cxn modelId="{1D473908-B635-4F1B-8499-4CCCC180D91D}" type="presParOf" srcId="{C82FDC40-29BD-4785-ACCC-7072CA8A126E}" destId="{71B3F51C-A616-48D2-8F3D-52A44F8306A5}" srcOrd="1" destOrd="0" presId="urn:microsoft.com/office/officeart/2005/8/layout/v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27C589-1311-4774-87A8-A4BECA29F82E}">
      <dsp:nvSpPr>
        <dsp:cNvPr id="0" name=""/>
        <dsp:cNvSpPr/>
      </dsp:nvSpPr>
      <dsp:spPr>
        <a:xfrm rot="10800000">
          <a:off x="1393010" y="86"/>
          <a:ext cx="4205859" cy="133455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8503" tIns="144780" rIns="270256" bIns="144780" numCol="1" spcCol="1270" anchor="ctr" anchorCtr="0">
          <a:noAutofit/>
        </a:bodyPr>
        <a:lstStyle/>
        <a:p>
          <a:pPr lvl="0" algn="ctr" defTabSz="1689100" rtl="1">
            <a:lnSpc>
              <a:spcPct val="90000"/>
            </a:lnSpc>
            <a:spcBef>
              <a:spcPct val="0"/>
            </a:spcBef>
            <a:spcAft>
              <a:spcPct val="35000"/>
            </a:spcAft>
          </a:pPr>
          <a:r>
            <a:rPr lang="ar-SA" sz="3800" kern="1200" dirty="0" smtClean="0">
              <a:solidFill>
                <a:srgbClr val="7030A0"/>
              </a:solidFill>
            </a:rPr>
            <a:t>الإغتسال والتنظف</a:t>
          </a:r>
          <a:endParaRPr lang="en-US" sz="3800" kern="1200" dirty="0"/>
        </a:p>
      </dsp:txBody>
      <dsp:txXfrm rot="10800000">
        <a:off x="1393010" y="86"/>
        <a:ext cx="4205859" cy="1334558"/>
      </dsp:txXfrm>
    </dsp:sp>
    <dsp:sp modelId="{5002FB83-035C-49B2-BA2A-C14104DAEB44}">
      <dsp:nvSpPr>
        <dsp:cNvPr id="0" name=""/>
        <dsp:cNvSpPr/>
      </dsp:nvSpPr>
      <dsp:spPr>
        <a:xfrm>
          <a:off x="725730" y="86"/>
          <a:ext cx="1334558" cy="133455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19A644F-6F1A-4550-B597-B963E4B3EC7D}">
      <dsp:nvSpPr>
        <dsp:cNvPr id="0" name=""/>
        <dsp:cNvSpPr/>
      </dsp:nvSpPr>
      <dsp:spPr>
        <a:xfrm rot="10800000">
          <a:off x="1393010" y="1733020"/>
          <a:ext cx="4205859" cy="133455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8503" tIns="144780" rIns="270256" bIns="144780" numCol="1" spcCol="1270" anchor="ctr" anchorCtr="0">
          <a:noAutofit/>
        </a:bodyPr>
        <a:lstStyle/>
        <a:p>
          <a:pPr lvl="0" algn="ctr" defTabSz="1689100">
            <a:lnSpc>
              <a:spcPct val="90000"/>
            </a:lnSpc>
            <a:spcBef>
              <a:spcPct val="0"/>
            </a:spcBef>
            <a:spcAft>
              <a:spcPct val="35000"/>
            </a:spcAft>
          </a:pPr>
          <a:r>
            <a:rPr lang="ar-SA" sz="3800" kern="1200" dirty="0" smtClean="0"/>
            <a:t>التطيب والتسوك ولبس أحسن الثياب</a:t>
          </a:r>
          <a:endParaRPr lang="en-US" sz="3800" kern="1200" dirty="0"/>
        </a:p>
      </dsp:txBody>
      <dsp:txXfrm rot="10800000">
        <a:off x="1393010" y="1733020"/>
        <a:ext cx="4205859" cy="1334558"/>
      </dsp:txXfrm>
    </dsp:sp>
    <dsp:sp modelId="{7AE7568D-A484-493A-9CE9-296554EFCDA7}">
      <dsp:nvSpPr>
        <dsp:cNvPr id="0" name=""/>
        <dsp:cNvSpPr/>
      </dsp:nvSpPr>
      <dsp:spPr>
        <a:xfrm>
          <a:off x="725730" y="1733020"/>
          <a:ext cx="1334558" cy="1334558"/>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1B3F51C-A616-48D2-8F3D-52A44F8306A5}">
      <dsp:nvSpPr>
        <dsp:cNvPr id="0" name=""/>
        <dsp:cNvSpPr/>
      </dsp:nvSpPr>
      <dsp:spPr>
        <a:xfrm rot="10800000">
          <a:off x="1393010" y="3465954"/>
          <a:ext cx="4205859" cy="133455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8503" tIns="144780" rIns="270256" bIns="144780" numCol="1" spcCol="1270" anchor="ctr" anchorCtr="0">
          <a:noAutofit/>
        </a:bodyPr>
        <a:lstStyle/>
        <a:p>
          <a:pPr lvl="0" algn="ctr" defTabSz="1689100">
            <a:lnSpc>
              <a:spcPct val="90000"/>
            </a:lnSpc>
            <a:spcBef>
              <a:spcPct val="0"/>
            </a:spcBef>
            <a:spcAft>
              <a:spcPct val="35000"/>
            </a:spcAft>
          </a:pPr>
          <a:r>
            <a:rPr lang="ar-SA" sz="3800" kern="1200" dirty="0" smtClean="0">
              <a:solidFill>
                <a:srgbClr val="7030A0"/>
              </a:solidFill>
            </a:rPr>
            <a:t>التبكير للمسجد</a:t>
          </a:r>
          <a:endParaRPr lang="en-US" sz="3800" kern="1200" dirty="0"/>
        </a:p>
      </dsp:txBody>
      <dsp:txXfrm rot="10800000">
        <a:off x="1393010" y="3465954"/>
        <a:ext cx="4205859" cy="1334558"/>
      </dsp:txXfrm>
    </dsp:sp>
    <dsp:sp modelId="{F8276985-F995-4E5B-A03C-CC8CBD9E8D9C}">
      <dsp:nvSpPr>
        <dsp:cNvPr id="0" name=""/>
        <dsp:cNvSpPr/>
      </dsp:nvSpPr>
      <dsp:spPr>
        <a:xfrm>
          <a:off x="725730" y="3465954"/>
          <a:ext cx="1334558" cy="1334558"/>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27C589-1311-4774-87A8-A4BECA29F82E}">
      <dsp:nvSpPr>
        <dsp:cNvPr id="0" name=""/>
        <dsp:cNvSpPr/>
      </dsp:nvSpPr>
      <dsp:spPr>
        <a:xfrm rot="10800000">
          <a:off x="1393010" y="86"/>
          <a:ext cx="4205859" cy="133455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8503" tIns="144780" rIns="270256" bIns="144780" numCol="1" spcCol="1270" anchor="ctr" anchorCtr="0">
          <a:noAutofit/>
        </a:bodyPr>
        <a:lstStyle/>
        <a:p>
          <a:pPr lvl="0" algn="ctr" defTabSz="1689100" rtl="1">
            <a:lnSpc>
              <a:spcPct val="90000"/>
            </a:lnSpc>
            <a:spcBef>
              <a:spcPct val="0"/>
            </a:spcBef>
            <a:spcAft>
              <a:spcPct val="35000"/>
            </a:spcAft>
          </a:pPr>
          <a:r>
            <a:rPr lang="ar-SA" sz="3800" kern="1200" dirty="0" smtClean="0">
              <a:solidFill>
                <a:srgbClr val="7030A0"/>
              </a:solidFill>
            </a:rPr>
            <a:t>قراءة سورة الكهف</a:t>
          </a:r>
          <a:endParaRPr lang="en-US" sz="3800" kern="1200" dirty="0"/>
        </a:p>
      </dsp:txBody>
      <dsp:txXfrm rot="10800000">
        <a:off x="1393010" y="86"/>
        <a:ext cx="4205859" cy="1334558"/>
      </dsp:txXfrm>
    </dsp:sp>
    <dsp:sp modelId="{5002FB83-035C-49B2-BA2A-C14104DAEB44}">
      <dsp:nvSpPr>
        <dsp:cNvPr id="0" name=""/>
        <dsp:cNvSpPr/>
      </dsp:nvSpPr>
      <dsp:spPr>
        <a:xfrm>
          <a:off x="725730" y="86"/>
          <a:ext cx="1334558" cy="133455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19A644F-6F1A-4550-B597-B963E4B3EC7D}">
      <dsp:nvSpPr>
        <dsp:cNvPr id="0" name=""/>
        <dsp:cNvSpPr/>
      </dsp:nvSpPr>
      <dsp:spPr>
        <a:xfrm rot="10800000">
          <a:off x="1393010" y="1733020"/>
          <a:ext cx="4205859" cy="133455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8503" tIns="144780" rIns="270256" bIns="144780" numCol="1" spcCol="1270" anchor="ctr" anchorCtr="0">
          <a:noAutofit/>
        </a:bodyPr>
        <a:lstStyle/>
        <a:p>
          <a:pPr lvl="0" algn="ctr" defTabSz="1689100">
            <a:lnSpc>
              <a:spcPct val="90000"/>
            </a:lnSpc>
            <a:spcBef>
              <a:spcPct val="0"/>
            </a:spcBef>
            <a:spcAft>
              <a:spcPct val="35000"/>
            </a:spcAft>
          </a:pPr>
          <a:r>
            <a:rPr lang="ar-SA" sz="3800" kern="1200" dirty="0" smtClean="0">
              <a:solidFill>
                <a:srgbClr val="7030A0"/>
              </a:solidFill>
            </a:rPr>
            <a:t>الإكثار من الصلاة على النبي</a:t>
          </a:r>
          <a:endParaRPr lang="en-US" sz="3800" kern="1200" dirty="0"/>
        </a:p>
      </dsp:txBody>
      <dsp:txXfrm rot="10800000">
        <a:off x="1393010" y="1733020"/>
        <a:ext cx="4205859" cy="1334558"/>
      </dsp:txXfrm>
    </dsp:sp>
    <dsp:sp modelId="{7AE7568D-A484-493A-9CE9-296554EFCDA7}">
      <dsp:nvSpPr>
        <dsp:cNvPr id="0" name=""/>
        <dsp:cNvSpPr/>
      </dsp:nvSpPr>
      <dsp:spPr>
        <a:xfrm>
          <a:off x="725730" y="1733020"/>
          <a:ext cx="1334558" cy="1334558"/>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1B3F51C-A616-48D2-8F3D-52A44F8306A5}">
      <dsp:nvSpPr>
        <dsp:cNvPr id="0" name=""/>
        <dsp:cNvSpPr/>
      </dsp:nvSpPr>
      <dsp:spPr>
        <a:xfrm rot="10800000">
          <a:off x="1393010" y="3465954"/>
          <a:ext cx="4205859" cy="1334558"/>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8503" tIns="144780" rIns="270256" bIns="144780" numCol="1" spcCol="1270" anchor="ctr" anchorCtr="0">
          <a:noAutofit/>
        </a:bodyPr>
        <a:lstStyle/>
        <a:p>
          <a:pPr lvl="0" algn="ctr" defTabSz="1689100">
            <a:lnSpc>
              <a:spcPct val="90000"/>
            </a:lnSpc>
            <a:spcBef>
              <a:spcPct val="0"/>
            </a:spcBef>
            <a:spcAft>
              <a:spcPct val="35000"/>
            </a:spcAft>
          </a:pPr>
          <a:r>
            <a:rPr lang="ar-SA" sz="3800" kern="1200" dirty="0" smtClean="0">
              <a:solidFill>
                <a:srgbClr val="7030A0"/>
              </a:solidFill>
            </a:rPr>
            <a:t>تحري ساعة الإستجابة</a:t>
          </a:r>
          <a:endParaRPr lang="en-US" sz="3800" kern="1200" dirty="0"/>
        </a:p>
      </dsp:txBody>
      <dsp:txXfrm rot="10800000">
        <a:off x="1393010" y="3465954"/>
        <a:ext cx="4205859" cy="1334558"/>
      </dsp:txXfrm>
    </dsp:sp>
    <dsp:sp modelId="{F8276985-F995-4E5B-A03C-CC8CBD9E8D9C}">
      <dsp:nvSpPr>
        <dsp:cNvPr id="0" name=""/>
        <dsp:cNvSpPr/>
      </dsp:nvSpPr>
      <dsp:spPr>
        <a:xfrm>
          <a:off x="725730" y="3465954"/>
          <a:ext cx="1334558" cy="1334558"/>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2ABCF-E77E-4C5E-974C-1D2FAB04076B}" type="datetimeFigureOut">
              <a:rPr lang="en-US" smtClean="0"/>
              <a:pPr/>
              <a:t>3/10/2011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7279B-B601-4189-8275-C9BA3227B5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EG" dirty="0" smtClean="0"/>
              <a:t>اختص الله عز وجل هذه الأمة بخصائص كثيرة، وفضائل جليلة، منها اختصاصه إياها بيوم الجمعة</a:t>
            </a:r>
            <a:r>
              <a:rPr lang="ar-SA" dirty="0" smtClean="0"/>
              <a:t> </a:t>
            </a:r>
            <a:r>
              <a:rPr lang="ar-EG" dirty="0" smtClean="0"/>
              <a:t>فكان لليهود يوم السبت، وكان للنصارى يوم الأحد،</a:t>
            </a:r>
            <a:r>
              <a:rPr lang="ar-SA" dirty="0" smtClean="0"/>
              <a:t> فأختار لنا الله تعالى يوم الجمعة</a:t>
            </a:r>
          </a:p>
          <a:p>
            <a:pPr algn="r"/>
            <a:endParaRPr lang="ar-SA" dirty="0" smtClean="0"/>
          </a:p>
          <a:p>
            <a:pPr algn="r" rtl="1">
              <a:buFont typeface="Arial" pitchFamily="34" charset="0"/>
              <a:buChar char="•"/>
            </a:pPr>
            <a:r>
              <a:rPr lang="ar-SA" b="0" dirty="0" smtClean="0"/>
              <a:t>خير الأيام </a:t>
            </a:r>
            <a:r>
              <a:rPr lang="ar-EG" b="0" dirty="0" smtClean="0"/>
              <a:t>فعن أبي هريرة رضي الله عنه، عن النبي قال: { خير يوم طلعت عليه الشمس يوم الجمعة، فيه خلق آدم، وفيه أدخل الجنة، وفيه أخرج منها، ولا تقوم الساعة إلا في يوم الجمعة }</a:t>
            </a:r>
            <a:endParaRPr lang="ar-SA" b="0" dirty="0" smtClean="0"/>
          </a:p>
          <a:p>
            <a:pPr algn="r" rtl="1">
              <a:buFont typeface="Arial" pitchFamily="34" charset="0"/>
              <a:buChar char="•"/>
            </a:pPr>
            <a:r>
              <a:rPr lang="ar-SA" b="0" dirty="0" smtClean="0"/>
              <a:t>من اعظم مجاميع المسلمين</a:t>
            </a:r>
          </a:p>
          <a:p>
            <a:pPr algn="r" rtl="1">
              <a:buFont typeface="Arial" pitchFamily="34" charset="0"/>
              <a:buChar char="•"/>
            </a:pPr>
            <a:r>
              <a:rPr lang="ar-EG" dirty="0" smtClean="0"/>
              <a:t>أنه يوم يتجلى الله عز وجل فيه لأوليائه المؤمنين في الجنة، فعن أنس بن مالك في قوله عز وجل: </a:t>
            </a:r>
            <a:r>
              <a:rPr lang="ar-SA" dirty="0" smtClean="0"/>
              <a:t>(</a:t>
            </a:r>
            <a:r>
              <a:rPr lang="ar-EG" dirty="0" smtClean="0"/>
              <a:t>ولدينا مزيد</a:t>
            </a:r>
            <a:r>
              <a:rPr lang="ar-SA" dirty="0" smtClean="0"/>
              <a:t>)</a:t>
            </a:r>
          </a:p>
          <a:p>
            <a:pPr algn="r" rtl="1">
              <a:buFont typeface="Arial" pitchFamily="34" charset="0"/>
              <a:buChar char="•"/>
            </a:pPr>
            <a:endParaRPr lang="ar-SA" dirty="0" smtClean="0"/>
          </a:p>
          <a:p>
            <a:pPr algn="r" rtl="1">
              <a:buFont typeface="Arial" pitchFamily="34" charset="0"/>
              <a:buNone/>
            </a:pPr>
            <a:r>
              <a:rPr lang="ar-EG" b="1" dirty="0" smtClean="0"/>
              <a:t>أخي المسلم:</a:t>
            </a:r>
            <a:r>
              <a:rPr lang="ar-EG" dirty="0" smtClean="0"/>
              <a:t> يجب على كل مسلم أن يعظم هذا اليوم ويغتنم فضائله وذلك بالتقرب إلى الله تعالى فيه بأنواع القربات والعبادات، فإن للجمعة أحكاماً وآداباً ينبغي أن يتحلى بها كل مسلم. </a:t>
            </a:r>
            <a:endParaRPr lang="ar-SA" b="0" dirty="0" smtClean="0"/>
          </a:p>
          <a:p>
            <a:pPr algn="r" rt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dirty="0" smtClean="0"/>
              <a:t>من هدي الرسول الكريم</a:t>
            </a:r>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EG" dirty="0" smtClean="0"/>
              <a:t>ويسن للمرء لبس أحسن ثيابه، لأن النبي صلى الله عليه وسلم كان يعد أحسن ثيابه للوفد والجمعة</a:t>
            </a:r>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t>ويكون التطيب باستخدام أي طيب سواء من الدهن، أو من البخور في ثيابه وبدنه</a:t>
            </a:r>
            <a:endParaRPr lang="ar-SA" dirty="0" smtClean="0"/>
          </a:p>
          <a:p>
            <a:pPr algn="r" rtl="1"/>
            <a:endParaRPr lang="ar-SA" dirty="0" smtClean="0"/>
          </a:p>
          <a:p>
            <a:pPr algn="r" rtl="1"/>
            <a:r>
              <a:rPr lang="ar-EG" dirty="0" smtClean="0"/>
              <a:t>" لولا أشق على أمتي - أو على الناس - لأمرتهم بالسواك مع كل صلاة "</a:t>
            </a:r>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t>وعنه أيضا صلى الله عليه وسلم : " من قرأ سورة الكهف يوم الجمعة أضاء له النور ما بينه وبين البيت العتيق "</a:t>
            </a:r>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EG" dirty="0" smtClean="0"/>
              <a:t>رجح ابن القيم رحمه الله في زاد المعاد قولين في تحديد هذه الساعة، هما: الأول: أنها من جلوس الإمام إلي انقضاء الصلاة. والثاني: أنها بعد العصر، وقال: وهذا أرجح الأقوال.</a:t>
            </a:r>
            <a:br>
              <a:rPr lang="ar-EG" dirty="0" smtClean="0"/>
            </a:br>
            <a:endParaRPr lang="en-US" dirty="0"/>
          </a:p>
        </p:txBody>
      </p:sp>
      <p:sp>
        <p:nvSpPr>
          <p:cNvPr id="4" name="Slide Number Placeholder 3"/>
          <p:cNvSpPr>
            <a:spLocks noGrp="1"/>
          </p:cNvSpPr>
          <p:nvPr>
            <p:ph type="sldNum" sz="quarter" idx="10"/>
          </p:nvPr>
        </p:nvSpPr>
        <p:spPr/>
        <p:txBody>
          <a:bodyPr/>
          <a:lstStyle/>
          <a:p>
            <a:fld id="{81B7279B-B601-4189-8275-C9BA3227B58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944E3F2-9796-4CE2-8B5D-BD1B04707401}" type="datetimeFigureOut">
              <a:rPr lang="fr-FR"/>
              <a:pPr>
                <a:defRPr/>
              </a:pPr>
              <a:t>10/03/2011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E18CDDA-30AF-4F90-BF38-1D01559C330F}" type="slidenum">
              <a:rPr lang="fr-CA"/>
              <a:pPr>
                <a:defRPr/>
              </a:pPr>
              <a:t>‹#›</a:t>
            </a:fld>
            <a:endParaRPr lang="fr-CA"/>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B5C39CC-A4A5-466D-AB25-88E6434418C2}" type="datetimeFigureOut">
              <a:rPr lang="fr-FR"/>
              <a:pPr>
                <a:defRPr/>
              </a:pPr>
              <a:t>10/03/2011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697B3E-FA74-494D-B17E-16827ECE7835}" type="slidenum">
              <a:rPr lang="fr-CA"/>
              <a:pPr>
                <a:defRPr/>
              </a:pPr>
              <a:t>‹#›</a:t>
            </a:fld>
            <a:endParaRPr lang="fr-CA"/>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9DAEC5E7-EC98-4686-BEC1-CE3B747E8C23}" type="datetimeFigureOut">
              <a:rPr lang="fr-FR"/>
              <a:pPr>
                <a:defRPr/>
              </a:pPr>
              <a:t>10/03/2011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0C37EED-B574-42CF-A7A0-31296DFF456E}" type="slidenum">
              <a:rPr lang="fr-CA"/>
              <a:pPr>
                <a:defRPr/>
              </a:pPr>
              <a:t>‹#›</a:t>
            </a:fld>
            <a:endParaRPr lang="fr-CA"/>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00E08BB9-2727-45AB-8155-8669FD307413}" type="datetimeFigureOut">
              <a:rPr lang="fr-FR"/>
              <a:pPr>
                <a:defRPr/>
              </a:pPr>
              <a:t>10/03/2011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91C9DBF-01BB-42B6-8C6D-5A9982BE5DC1}" type="slidenum">
              <a:rPr lang="fr-CA"/>
              <a:pPr>
                <a:defRPr/>
              </a:pPr>
              <a:t>‹#›</a:t>
            </a:fld>
            <a:endParaRPr lang="fr-CA"/>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61FC4E1-EE77-4C53-88F0-31C28BCF326E}" type="datetimeFigureOut">
              <a:rPr lang="fr-FR"/>
              <a:pPr>
                <a:defRPr/>
              </a:pPr>
              <a:t>10/03/2011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C6C9205-5EF0-4A54-8150-F3F008F9CDA5}" type="slidenum">
              <a:rPr lang="fr-CA"/>
              <a:pPr>
                <a:defRPr/>
              </a:pPr>
              <a:t>‹#›</a:t>
            </a:fld>
            <a:endParaRPr lang="fr-CA"/>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F9EAC511-8F09-4731-B6D0-34D6F516740E}" type="datetimeFigureOut">
              <a:rPr lang="fr-FR"/>
              <a:pPr>
                <a:defRPr/>
              </a:pPr>
              <a:t>10/03/2011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A441047-3D2D-4074-A384-444A194017BC}" type="slidenum">
              <a:rPr lang="fr-CA"/>
              <a:pPr>
                <a:defRPr/>
              </a:pPr>
              <a:t>‹#›</a:t>
            </a:fld>
            <a:endParaRPr lang="fr-CA"/>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7134B08B-1C7B-42B2-A0C6-68884A82942B}" type="datetimeFigureOut">
              <a:rPr lang="fr-FR"/>
              <a:pPr>
                <a:defRPr/>
              </a:pPr>
              <a:t>10/03/2011</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C07D91E-C1EE-4191-815F-F9909481CBE0}" type="slidenum">
              <a:rPr lang="fr-CA"/>
              <a:pPr>
                <a:defRPr/>
              </a:pPr>
              <a:t>‹#›</a:t>
            </a:fld>
            <a:endParaRPr lang="fr-CA"/>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39CE05EE-591B-4F21-90AB-1AE266808C1F}" type="datetimeFigureOut">
              <a:rPr lang="fr-FR"/>
              <a:pPr>
                <a:defRPr/>
              </a:pPr>
              <a:t>10/03/2011</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25483DD-8EC8-4211-85E1-23390E43C8A7}" type="slidenum">
              <a:rPr lang="fr-CA"/>
              <a:pPr>
                <a:defRPr/>
              </a:pPr>
              <a:t>‹#›</a:t>
            </a:fld>
            <a:endParaRPr lang="fr-CA"/>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CDD057F-3A63-40E5-BB6A-9E2B6933C509}" type="datetimeFigureOut">
              <a:rPr lang="fr-FR"/>
              <a:pPr>
                <a:defRPr/>
              </a:pPr>
              <a:t>10/03/2011</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C16C711F-925B-4128-830A-1454B6F6B694}" type="slidenum">
              <a:rPr lang="fr-CA"/>
              <a:pPr>
                <a:defRPr/>
              </a:pPr>
              <a:t>‹#›</a:t>
            </a:fld>
            <a:endParaRPr lang="fr-CA"/>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2D41831-DD55-4622-9072-FA19CD275E0B}" type="datetimeFigureOut">
              <a:rPr lang="fr-FR"/>
              <a:pPr>
                <a:defRPr/>
              </a:pPr>
              <a:t>10/03/2011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E7662D6-E4BB-46EB-88FA-ABA004F18774}" type="slidenum">
              <a:rPr lang="fr-CA"/>
              <a:pPr>
                <a:defRPr/>
              </a:pPr>
              <a:t>‹#›</a:t>
            </a:fld>
            <a:endParaRPr lang="fr-CA"/>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AEC4958-79DF-4CBC-8200-D4E300ACD38D}" type="datetimeFigureOut">
              <a:rPr lang="fr-FR"/>
              <a:pPr>
                <a:defRPr/>
              </a:pPr>
              <a:t>10/03/2011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AE6000A-33BD-4217-924C-064F5D807C5D}" type="slidenum">
              <a:rPr lang="fr-CA"/>
              <a:pPr>
                <a:defRPr/>
              </a:pPr>
              <a:t>‹#›</a:t>
            </a:fld>
            <a:endParaRPr lang="fr-CA"/>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EB772F7-F42A-40F1-ACB3-89BF949A60E5}" type="datetimeFigureOut">
              <a:rPr lang="fr-FR"/>
              <a:pPr>
                <a:defRPr/>
              </a:pPr>
              <a:t>10/03/2011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AD2C6E4-6FFC-4147-8F34-B3AFE2C0BCF1}"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Time%20Computer\Desktop\jmaa-ppt.wav"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62000" y="5159375"/>
            <a:ext cx="7772400" cy="1012825"/>
          </a:xfrm>
        </p:spPr>
        <p:txBody>
          <a:bodyPr/>
          <a:lstStyle/>
          <a:p>
            <a:r>
              <a:rPr lang="ar-SA" sz="9600" b="1" dirty="0" smtClean="0">
                <a:solidFill>
                  <a:srgbClr val="FFFF00"/>
                </a:solidFill>
                <a:cs typeface="Almwaheb 3" pitchFamily="2" charset="-78"/>
              </a:rPr>
              <a:t>سنن يوم الجمعة</a:t>
            </a:r>
            <a:endParaRPr lang="fr-CA" sz="9600" b="1" dirty="0" smtClean="0">
              <a:solidFill>
                <a:srgbClr val="FFFF00"/>
              </a:solidFill>
              <a:cs typeface="Almwaheb 3" pitchFamily="2" charset="-78"/>
            </a:endParaRPr>
          </a:p>
        </p:txBody>
      </p:sp>
      <p:pic>
        <p:nvPicPr>
          <p:cNvPr id="3" name="Picture 2" descr="1007790710.jpg"/>
          <p:cNvPicPr>
            <a:picLocks noChangeAspect="1"/>
          </p:cNvPicPr>
          <p:nvPr/>
        </p:nvPicPr>
        <p:blipFill>
          <a:blip r:embed="rId5" cstate="print">
            <a:grayscl/>
          </a:blip>
          <a:stretch>
            <a:fillRect/>
          </a:stretch>
        </p:blipFill>
        <p:spPr>
          <a:xfrm>
            <a:off x="685800" y="0"/>
            <a:ext cx="7696200" cy="4724400"/>
          </a:xfrm>
          <a:prstGeom prst="rect">
            <a:avLst/>
          </a:prstGeom>
          <a:ln>
            <a:noFill/>
          </a:ln>
          <a:effectLst>
            <a:softEdge rad="112500"/>
          </a:effectLst>
        </p:spPr>
      </p:pic>
      <p:sp>
        <p:nvSpPr>
          <p:cNvPr id="5" name="Rectangle 4"/>
          <p:cNvSpPr/>
          <p:nvPr/>
        </p:nvSpPr>
        <p:spPr>
          <a:xfrm>
            <a:off x="2362200" y="0"/>
            <a:ext cx="4419600" cy="6553200"/>
          </a:xfrm>
          <a:prstGeom prst="rect">
            <a:avLst/>
          </a:prstGeom>
          <a:gradFill>
            <a:gsLst>
              <a:gs pos="0">
                <a:schemeClr val="bg1"/>
              </a:gs>
              <a:gs pos="0">
                <a:schemeClr val="bg1">
                  <a:lumMod val="85000"/>
                  <a:alpha val="4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007790710.jpg"/>
          <p:cNvPicPr>
            <a:picLocks noChangeAspect="1"/>
          </p:cNvPicPr>
          <p:nvPr/>
        </p:nvPicPr>
        <p:blipFill>
          <a:blip r:embed="rId5" cstate="print"/>
          <a:srcRect l="20792" r="19802"/>
          <a:stretch>
            <a:fillRect/>
          </a:stretch>
        </p:blipFill>
        <p:spPr>
          <a:xfrm>
            <a:off x="2286000" y="0"/>
            <a:ext cx="4572000" cy="4724400"/>
          </a:xfrm>
          <a:prstGeom prst="rect">
            <a:avLst/>
          </a:prstGeom>
          <a:ln>
            <a:noFill/>
          </a:ln>
          <a:effectLst>
            <a:softEdge rad="112500"/>
          </a:effectLst>
        </p:spPr>
      </p:pic>
      <p:pic>
        <p:nvPicPr>
          <p:cNvPr id="7" name="jmaa-ppt.wav">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3000"/>
                                        <p:tgtEl>
                                          <p:spTgt spid="3"/>
                                        </p:tgtEl>
                                      </p:cBhvr>
                                    </p:animEffect>
                                  </p:childTnLst>
                                </p:cTn>
                              </p:par>
                            </p:childTnLst>
                          </p:cTn>
                        </p:par>
                        <p:par>
                          <p:cTn id="10" fill="hold">
                            <p:stCondLst>
                              <p:cond delay="3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000"/>
                                        <p:tgtEl>
                                          <p:spTgt spid="5"/>
                                        </p:tgtEl>
                                      </p:cBhvr>
                                    </p:animEffect>
                                  </p:childTnLst>
                                </p:cTn>
                              </p:par>
                            </p:childTnLst>
                          </p:cTn>
                        </p:par>
                        <p:par>
                          <p:cTn id="14" fill="hold">
                            <p:stCondLst>
                              <p:cond delay="5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par>
                          <p:cTn id="18" fill="hold">
                            <p:stCondLst>
                              <p:cond delay="7000"/>
                            </p:stCondLst>
                            <p:childTnLst>
                              <p:par>
                                <p:cTn id="19" presetID="56" presetClass="entr" presetSubtype="0" fill="hold" grpId="0" nodeType="afterEffect">
                                  <p:stCondLst>
                                    <p:cond delay="0"/>
                                  </p:stCondLst>
                                  <p:iterate type="wd">
                                    <p:tmPct val="10000"/>
                                  </p:iterate>
                                  <p:childTnLst>
                                    <p:set>
                                      <p:cBhvr>
                                        <p:cTn id="20" dur="1" fill="hold">
                                          <p:stCondLst>
                                            <p:cond delay="0"/>
                                          </p:stCondLst>
                                        </p:cTn>
                                        <p:tgtEl>
                                          <p:spTgt spid="2050"/>
                                        </p:tgtEl>
                                        <p:attrNameLst>
                                          <p:attrName>style.visibility</p:attrName>
                                        </p:attrNameLst>
                                      </p:cBhvr>
                                      <p:to>
                                        <p:strVal val="visible"/>
                                      </p:to>
                                    </p:set>
                                    <p:anim by="(-#ppt_w*2)" calcmode="lin" valueType="num">
                                      <p:cBhvr rctx="PPT">
                                        <p:cTn id="21" dur="1000" autoRev="1" fill="hold">
                                          <p:stCondLst>
                                            <p:cond delay="0"/>
                                          </p:stCondLst>
                                        </p:cTn>
                                        <p:tgtEl>
                                          <p:spTgt spid="2050"/>
                                        </p:tgtEl>
                                        <p:attrNameLst>
                                          <p:attrName>ppt_w</p:attrName>
                                        </p:attrNameLst>
                                      </p:cBhvr>
                                    </p:anim>
                                    <p:anim by="(#ppt_w*0.50)" calcmode="lin" valueType="num">
                                      <p:cBhvr>
                                        <p:cTn id="22" dur="1000" decel="50000" autoRev="1" fill="hold">
                                          <p:stCondLst>
                                            <p:cond delay="0"/>
                                          </p:stCondLst>
                                        </p:cTn>
                                        <p:tgtEl>
                                          <p:spTgt spid="2050"/>
                                        </p:tgtEl>
                                        <p:attrNameLst>
                                          <p:attrName>ppt_x</p:attrName>
                                        </p:attrNameLst>
                                      </p:cBhvr>
                                    </p:anim>
                                    <p:anim from="(-#ppt_h/2)" to="(#ppt_y)" calcmode="lin" valueType="num">
                                      <p:cBhvr>
                                        <p:cTn id="23" dur="2000" fill="hold">
                                          <p:stCondLst>
                                            <p:cond delay="0"/>
                                          </p:stCondLst>
                                        </p:cTn>
                                        <p:tgtEl>
                                          <p:spTgt spid="2050"/>
                                        </p:tgtEl>
                                        <p:attrNameLst>
                                          <p:attrName>ppt_y</p:attrName>
                                        </p:attrNameLst>
                                      </p:cBhvr>
                                    </p:anim>
                                    <p:animRot by="21600000">
                                      <p:cBhvr>
                                        <p:cTn id="24" dur="2000" fill="hold">
                                          <p:stCondLst>
                                            <p:cond delay="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050"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071688" y="274638"/>
            <a:ext cx="6615112" cy="1143000"/>
          </a:xfrm>
        </p:spPr>
        <p:txBody>
          <a:bodyPr/>
          <a:lstStyle/>
          <a:p>
            <a:pPr algn="r"/>
            <a:r>
              <a:rPr lang="ar-SA" sz="8000" b="1" dirty="0" smtClean="0">
                <a:solidFill>
                  <a:schemeClr val="tx2">
                    <a:lumMod val="75000"/>
                  </a:schemeClr>
                </a:solidFill>
                <a:cs typeface="AGA Sindibad Regular" pitchFamily="2" charset="-78"/>
              </a:rPr>
              <a:t>سنن يوم الجمعة</a:t>
            </a:r>
            <a:endParaRPr lang="fr-CA" sz="8000" dirty="0" smtClean="0">
              <a:solidFill>
                <a:schemeClr val="tx2">
                  <a:lumMod val="75000"/>
                </a:schemeClr>
              </a:solidFill>
            </a:endParaRPr>
          </a:p>
        </p:txBody>
      </p:sp>
      <p:sp>
        <p:nvSpPr>
          <p:cNvPr id="3075" name="Espace réservé du contenu 2"/>
          <p:cNvSpPr>
            <a:spLocks noGrp="1"/>
          </p:cNvSpPr>
          <p:nvPr>
            <p:ph idx="1"/>
          </p:nvPr>
        </p:nvSpPr>
        <p:spPr>
          <a:xfrm>
            <a:off x="4191000" y="1600200"/>
            <a:ext cx="4876800" cy="4525963"/>
          </a:xfrm>
        </p:spPr>
        <p:txBody>
          <a:bodyPr/>
          <a:lstStyle/>
          <a:p>
            <a:pPr algn="r" rtl="1">
              <a:buClr>
                <a:srgbClr val="FF0000"/>
              </a:buClr>
              <a:buNone/>
            </a:pPr>
            <a:r>
              <a:rPr lang="ar-SA" sz="3600" dirty="0" smtClean="0">
                <a:solidFill>
                  <a:srgbClr val="7030A0"/>
                </a:solidFill>
              </a:rPr>
              <a:t> </a:t>
            </a:r>
            <a:endParaRPr lang="en-US" sz="3600" dirty="0" smtClean="0">
              <a:solidFill>
                <a:srgbClr val="7030A0"/>
              </a:solidFill>
            </a:endParaRPr>
          </a:p>
          <a:p>
            <a:pPr algn="r" rtl="1">
              <a:buClr>
                <a:srgbClr val="FF0000"/>
              </a:buClr>
              <a:buNone/>
            </a:pPr>
            <a:endParaRPr lang="ar-SA" dirty="0" smtClean="0">
              <a:solidFill>
                <a:schemeClr val="accent2">
                  <a:lumMod val="75000"/>
                </a:schemeClr>
              </a:solidFill>
            </a:endParaRPr>
          </a:p>
          <a:p>
            <a:pPr algn="r" rtl="1">
              <a:buFont typeface="Wingdings" pitchFamily="2" charset="2"/>
              <a:buChar char="ü"/>
            </a:pPr>
            <a:endParaRPr lang="ar-SA" dirty="0" smtClean="0">
              <a:solidFill>
                <a:schemeClr val="accent2">
                  <a:lumMod val="75000"/>
                </a:schemeClr>
              </a:solidFill>
            </a:endParaRPr>
          </a:p>
          <a:p>
            <a:pPr lvl="0" algn="r" rtl="1">
              <a:buFont typeface="Wingdings" pitchFamily="2" charset="2"/>
              <a:buChar char="ü"/>
            </a:pPr>
            <a:endParaRPr lang="ar-SA" dirty="0" smtClean="0">
              <a:solidFill>
                <a:schemeClr val="accent2">
                  <a:lumMod val="75000"/>
                </a:schemeClr>
              </a:solidFill>
            </a:endParaRPr>
          </a:p>
          <a:p>
            <a:pPr algn="r" rtl="1">
              <a:buFont typeface="Wingdings" pitchFamily="2" charset="2"/>
              <a:buChar char="ü"/>
            </a:pPr>
            <a:endParaRPr lang="ar-SA" dirty="0" smtClean="0">
              <a:solidFill>
                <a:schemeClr val="accent2">
                  <a:lumMod val="75000"/>
                </a:schemeClr>
              </a:solidFill>
            </a:endParaRPr>
          </a:p>
        </p:txBody>
      </p:sp>
      <p:sp>
        <p:nvSpPr>
          <p:cNvPr id="4" name="Espace réservé du contenu 2"/>
          <p:cNvSpPr txBox="1">
            <a:spLocks/>
          </p:cNvSpPr>
          <p:nvPr/>
        </p:nvSpPr>
        <p:spPr bwMode="auto">
          <a:xfrm>
            <a:off x="1828800" y="1600200"/>
            <a:ext cx="350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latinLnBrk="0">
              <a:lnSpc>
                <a:spcPct val="100000"/>
              </a:lnSpc>
              <a:spcBef>
                <a:spcPct val="20000"/>
              </a:spcBef>
              <a:buClrTx/>
              <a:buSzTx/>
              <a:buFont typeface="Wingdings" pitchFamily="2" charset="2"/>
              <a:buChar char="ü"/>
              <a:tabLst/>
              <a:defRPr/>
            </a:pPr>
            <a:endParaRPr lang="ar-SA" sz="3200" dirty="0" smtClean="0">
              <a:solidFill>
                <a:schemeClr val="accent2">
                  <a:lumMod val="75000"/>
                </a:schemeClr>
              </a:solidFill>
              <a:latin typeface="+mn-lt"/>
            </a:endParaRPr>
          </a:p>
        </p:txBody>
      </p:sp>
      <p:graphicFrame>
        <p:nvGraphicFramePr>
          <p:cNvPr id="8" name="Diagram 7"/>
          <p:cNvGraphicFramePr/>
          <p:nvPr/>
        </p:nvGraphicFramePr>
        <p:xfrm>
          <a:off x="3048000" y="1676400"/>
          <a:ext cx="6324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graphicEl>
                                              <a:dgm id="{5002FB83-035C-49B2-BA2A-C14104DAEB44}"/>
                                            </p:graphicEl>
                                          </p:spTgt>
                                        </p:tgtEl>
                                        <p:attrNameLst>
                                          <p:attrName>style.visibility</p:attrName>
                                        </p:attrNameLst>
                                      </p:cBhvr>
                                      <p:to>
                                        <p:strVal val="visible"/>
                                      </p:to>
                                    </p:set>
                                    <p:animEffect transition="in" filter="fade">
                                      <p:cBhvr>
                                        <p:cTn id="7" dur="2000"/>
                                        <p:tgtEl>
                                          <p:spTgt spid="8">
                                            <p:graphicEl>
                                              <a:dgm id="{5002FB83-035C-49B2-BA2A-C14104DAEB44}"/>
                                            </p:graphicEl>
                                          </p:spTgt>
                                        </p:tgtEl>
                                      </p:cBhvr>
                                    </p:animEffect>
                                    <p:anim calcmode="lin" valueType="num">
                                      <p:cBhvr>
                                        <p:cTn id="8" dur="2000" fill="hold"/>
                                        <p:tgtEl>
                                          <p:spTgt spid="8">
                                            <p:graphicEl>
                                              <a:dgm id="{5002FB83-035C-49B2-BA2A-C14104DAEB44}"/>
                                            </p:graphicEl>
                                          </p:spTgt>
                                        </p:tgtEl>
                                        <p:attrNameLst>
                                          <p:attrName>ppt_x</p:attrName>
                                        </p:attrNameLst>
                                      </p:cBhvr>
                                      <p:tavLst>
                                        <p:tav tm="0">
                                          <p:val>
                                            <p:strVal val="#ppt_x"/>
                                          </p:val>
                                        </p:tav>
                                        <p:tav tm="100000">
                                          <p:val>
                                            <p:strVal val="#ppt_x"/>
                                          </p:val>
                                        </p:tav>
                                      </p:tavLst>
                                    </p:anim>
                                    <p:anim calcmode="lin" valueType="num">
                                      <p:cBhvr>
                                        <p:cTn id="9" dur="2000" fill="hold"/>
                                        <p:tgtEl>
                                          <p:spTgt spid="8">
                                            <p:graphicEl>
                                              <a:dgm id="{5002FB83-035C-49B2-BA2A-C14104DAEB44}"/>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graphicEl>
                                              <a:dgm id="{7D27C589-1311-4774-87A8-A4BECA29F82E}"/>
                                            </p:graphicEl>
                                          </p:spTgt>
                                        </p:tgtEl>
                                        <p:attrNameLst>
                                          <p:attrName>style.visibility</p:attrName>
                                        </p:attrNameLst>
                                      </p:cBhvr>
                                      <p:to>
                                        <p:strVal val="visible"/>
                                      </p:to>
                                    </p:set>
                                    <p:animEffect transition="in" filter="fade">
                                      <p:cBhvr>
                                        <p:cTn id="12" dur="2000"/>
                                        <p:tgtEl>
                                          <p:spTgt spid="8">
                                            <p:graphicEl>
                                              <a:dgm id="{7D27C589-1311-4774-87A8-A4BECA29F82E}"/>
                                            </p:graphicEl>
                                          </p:spTgt>
                                        </p:tgtEl>
                                      </p:cBhvr>
                                    </p:animEffect>
                                    <p:anim calcmode="lin" valueType="num">
                                      <p:cBhvr>
                                        <p:cTn id="13" dur="2000" fill="hold"/>
                                        <p:tgtEl>
                                          <p:spTgt spid="8">
                                            <p:graphicEl>
                                              <a:dgm id="{7D27C589-1311-4774-87A8-A4BECA29F82E}"/>
                                            </p:graphicEl>
                                          </p:spTgt>
                                        </p:tgtEl>
                                        <p:attrNameLst>
                                          <p:attrName>ppt_x</p:attrName>
                                        </p:attrNameLst>
                                      </p:cBhvr>
                                      <p:tavLst>
                                        <p:tav tm="0">
                                          <p:val>
                                            <p:strVal val="#ppt_x"/>
                                          </p:val>
                                        </p:tav>
                                        <p:tav tm="100000">
                                          <p:val>
                                            <p:strVal val="#ppt_x"/>
                                          </p:val>
                                        </p:tav>
                                      </p:tavLst>
                                    </p:anim>
                                    <p:anim calcmode="lin" valueType="num">
                                      <p:cBhvr>
                                        <p:cTn id="14" dur="2000" fill="hold"/>
                                        <p:tgtEl>
                                          <p:spTgt spid="8">
                                            <p:graphicEl>
                                              <a:dgm id="{7D27C589-1311-4774-87A8-A4BECA29F82E}"/>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8">
                                            <p:graphicEl>
                                              <a:dgm id="{7AE7568D-A484-493A-9CE9-296554EFCDA7}"/>
                                            </p:graphicEl>
                                          </p:spTgt>
                                        </p:tgtEl>
                                        <p:attrNameLst>
                                          <p:attrName>style.visibility</p:attrName>
                                        </p:attrNameLst>
                                      </p:cBhvr>
                                      <p:to>
                                        <p:strVal val="visible"/>
                                      </p:to>
                                    </p:set>
                                    <p:animEffect transition="in" filter="fade">
                                      <p:cBhvr>
                                        <p:cTn id="18" dur="2000"/>
                                        <p:tgtEl>
                                          <p:spTgt spid="8">
                                            <p:graphicEl>
                                              <a:dgm id="{7AE7568D-A484-493A-9CE9-296554EFCDA7}"/>
                                            </p:graphicEl>
                                          </p:spTgt>
                                        </p:tgtEl>
                                      </p:cBhvr>
                                    </p:animEffect>
                                    <p:anim calcmode="lin" valueType="num">
                                      <p:cBhvr>
                                        <p:cTn id="19" dur="2000" fill="hold"/>
                                        <p:tgtEl>
                                          <p:spTgt spid="8">
                                            <p:graphicEl>
                                              <a:dgm id="{7AE7568D-A484-493A-9CE9-296554EFCDA7}"/>
                                            </p:graphicEl>
                                          </p:spTgt>
                                        </p:tgtEl>
                                        <p:attrNameLst>
                                          <p:attrName>ppt_x</p:attrName>
                                        </p:attrNameLst>
                                      </p:cBhvr>
                                      <p:tavLst>
                                        <p:tav tm="0">
                                          <p:val>
                                            <p:strVal val="#ppt_x"/>
                                          </p:val>
                                        </p:tav>
                                        <p:tav tm="100000">
                                          <p:val>
                                            <p:strVal val="#ppt_x"/>
                                          </p:val>
                                        </p:tav>
                                      </p:tavLst>
                                    </p:anim>
                                    <p:anim calcmode="lin" valueType="num">
                                      <p:cBhvr>
                                        <p:cTn id="20" dur="2000" fill="hold"/>
                                        <p:tgtEl>
                                          <p:spTgt spid="8">
                                            <p:graphicEl>
                                              <a:dgm id="{7AE7568D-A484-493A-9CE9-296554EFCDA7}"/>
                                            </p:graphic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graphicEl>
                                              <a:dgm id="{919A644F-6F1A-4550-B597-B963E4B3EC7D}"/>
                                            </p:graphicEl>
                                          </p:spTgt>
                                        </p:tgtEl>
                                        <p:attrNameLst>
                                          <p:attrName>style.visibility</p:attrName>
                                        </p:attrNameLst>
                                      </p:cBhvr>
                                      <p:to>
                                        <p:strVal val="visible"/>
                                      </p:to>
                                    </p:set>
                                    <p:animEffect transition="in" filter="fade">
                                      <p:cBhvr>
                                        <p:cTn id="23" dur="2000"/>
                                        <p:tgtEl>
                                          <p:spTgt spid="8">
                                            <p:graphicEl>
                                              <a:dgm id="{919A644F-6F1A-4550-B597-B963E4B3EC7D}"/>
                                            </p:graphicEl>
                                          </p:spTgt>
                                        </p:tgtEl>
                                      </p:cBhvr>
                                    </p:animEffect>
                                    <p:anim calcmode="lin" valueType="num">
                                      <p:cBhvr>
                                        <p:cTn id="24" dur="2000" fill="hold"/>
                                        <p:tgtEl>
                                          <p:spTgt spid="8">
                                            <p:graphicEl>
                                              <a:dgm id="{919A644F-6F1A-4550-B597-B963E4B3EC7D}"/>
                                            </p:graphicEl>
                                          </p:spTgt>
                                        </p:tgtEl>
                                        <p:attrNameLst>
                                          <p:attrName>ppt_x</p:attrName>
                                        </p:attrNameLst>
                                      </p:cBhvr>
                                      <p:tavLst>
                                        <p:tav tm="0">
                                          <p:val>
                                            <p:strVal val="#ppt_x"/>
                                          </p:val>
                                        </p:tav>
                                        <p:tav tm="100000">
                                          <p:val>
                                            <p:strVal val="#ppt_x"/>
                                          </p:val>
                                        </p:tav>
                                      </p:tavLst>
                                    </p:anim>
                                    <p:anim calcmode="lin" valueType="num">
                                      <p:cBhvr>
                                        <p:cTn id="25" dur="2000" fill="hold"/>
                                        <p:tgtEl>
                                          <p:spTgt spid="8">
                                            <p:graphicEl>
                                              <a:dgm id="{919A644F-6F1A-4550-B597-B963E4B3EC7D}"/>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7" presetClass="entr" presetSubtype="0" fill="hold" grpId="0" nodeType="afterEffect">
                                  <p:stCondLst>
                                    <p:cond delay="0"/>
                                  </p:stCondLst>
                                  <p:childTnLst>
                                    <p:set>
                                      <p:cBhvr>
                                        <p:cTn id="28" dur="1" fill="hold">
                                          <p:stCondLst>
                                            <p:cond delay="0"/>
                                          </p:stCondLst>
                                        </p:cTn>
                                        <p:tgtEl>
                                          <p:spTgt spid="8">
                                            <p:graphicEl>
                                              <a:dgm id="{F8276985-F995-4E5B-A03C-CC8CBD9E8D9C}"/>
                                            </p:graphicEl>
                                          </p:spTgt>
                                        </p:tgtEl>
                                        <p:attrNameLst>
                                          <p:attrName>style.visibility</p:attrName>
                                        </p:attrNameLst>
                                      </p:cBhvr>
                                      <p:to>
                                        <p:strVal val="visible"/>
                                      </p:to>
                                    </p:set>
                                    <p:animEffect transition="in" filter="fade">
                                      <p:cBhvr>
                                        <p:cTn id="29" dur="2000"/>
                                        <p:tgtEl>
                                          <p:spTgt spid="8">
                                            <p:graphicEl>
                                              <a:dgm id="{F8276985-F995-4E5B-A03C-CC8CBD9E8D9C}"/>
                                            </p:graphicEl>
                                          </p:spTgt>
                                        </p:tgtEl>
                                      </p:cBhvr>
                                    </p:animEffect>
                                    <p:anim calcmode="lin" valueType="num">
                                      <p:cBhvr>
                                        <p:cTn id="30" dur="2000" fill="hold"/>
                                        <p:tgtEl>
                                          <p:spTgt spid="8">
                                            <p:graphicEl>
                                              <a:dgm id="{F8276985-F995-4E5B-A03C-CC8CBD9E8D9C}"/>
                                            </p:graphicEl>
                                          </p:spTgt>
                                        </p:tgtEl>
                                        <p:attrNameLst>
                                          <p:attrName>ppt_x</p:attrName>
                                        </p:attrNameLst>
                                      </p:cBhvr>
                                      <p:tavLst>
                                        <p:tav tm="0">
                                          <p:val>
                                            <p:strVal val="#ppt_x"/>
                                          </p:val>
                                        </p:tav>
                                        <p:tav tm="100000">
                                          <p:val>
                                            <p:strVal val="#ppt_x"/>
                                          </p:val>
                                        </p:tav>
                                      </p:tavLst>
                                    </p:anim>
                                    <p:anim calcmode="lin" valueType="num">
                                      <p:cBhvr>
                                        <p:cTn id="31" dur="2000" fill="hold"/>
                                        <p:tgtEl>
                                          <p:spTgt spid="8">
                                            <p:graphicEl>
                                              <a:dgm id="{F8276985-F995-4E5B-A03C-CC8CBD9E8D9C}"/>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graphicEl>
                                              <a:dgm id="{71B3F51C-A616-48D2-8F3D-52A44F8306A5}"/>
                                            </p:graphicEl>
                                          </p:spTgt>
                                        </p:tgtEl>
                                        <p:attrNameLst>
                                          <p:attrName>style.visibility</p:attrName>
                                        </p:attrNameLst>
                                      </p:cBhvr>
                                      <p:to>
                                        <p:strVal val="visible"/>
                                      </p:to>
                                    </p:set>
                                    <p:animEffect transition="in" filter="fade">
                                      <p:cBhvr>
                                        <p:cTn id="34" dur="2000"/>
                                        <p:tgtEl>
                                          <p:spTgt spid="8">
                                            <p:graphicEl>
                                              <a:dgm id="{71B3F51C-A616-48D2-8F3D-52A44F8306A5}"/>
                                            </p:graphicEl>
                                          </p:spTgt>
                                        </p:tgtEl>
                                      </p:cBhvr>
                                    </p:animEffect>
                                    <p:anim calcmode="lin" valueType="num">
                                      <p:cBhvr>
                                        <p:cTn id="35" dur="2000" fill="hold"/>
                                        <p:tgtEl>
                                          <p:spTgt spid="8">
                                            <p:graphicEl>
                                              <a:dgm id="{71B3F51C-A616-48D2-8F3D-52A44F8306A5}"/>
                                            </p:graphicEl>
                                          </p:spTgt>
                                        </p:tgtEl>
                                        <p:attrNameLst>
                                          <p:attrName>ppt_x</p:attrName>
                                        </p:attrNameLst>
                                      </p:cBhvr>
                                      <p:tavLst>
                                        <p:tav tm="0">
                                          <p:val>
                                            <p:strVal val="#ppt_x"/>
                                          </p:val>
                                        </p:tav>
                                        <p:tav tm="100000">
                                          <p:val>
                                            <p:strVal val="#ppt_x"/>
                                          </p:val>
                                        </p:tav>
                                      </p:tavLst>
                                    </p:anim>
                                    <p:anim calcmode="lin" valueType="num">
                                      <p:cBhvr>
                                        <p:cTn id="36" dur="2000" fill="hold"/>
                                        <p:tgtEl>
                                          <p:spTgt spid="8">
                                            <p:graphicEl>
                                              <a:dgm id="{71B3F51C-A616-48D2-8F3D-52A44F8306A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600" dirty="0" smtClean="0">
                <a:solidFill>
                  <a:schemeClr val="bg1">
                    <a:lumMod val="85000"/>
                  </a:schemeClr>
                </a:solidFill>
                <a:cs typeface="Boahmed AlHarf" pitchFamily="2" charset="-78"/>
              </a:rPr>
              <a:t>الإغتسال والتنظف</a:t>
            </a:r>
            <a:endParaRPr lang="fr-CA" sz="66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2071688"/>
            <a:ext cx="4800600" cy="4500562"/>
          </a:xfrm>
        </p:spPr>
        <p:txBody>
          <a:bodyPr/>
          <a:lstStyle/>
          <a:p>
            <a:pPr algn="just" rtl="1">
              <a:buNone/>
            </a:pPr>
            <a:r>
              <a:rPr lang="ar-SA" sz="3600" dirty="0" smtClean="0">
                <a:cs typeface="Traditional Arabic" pitchFamily="2" charset="-78"/>
              </a:rPr>
              <a:t>   </a:t>
            </a:r>
            <a:r>
              <a:rPr lang="ar-SA" sz="3600" dirty="0" smtClean="0">
                <a:solidFill>
                  <a:srgbClr val="FF0000"/>
                </a:solidFill>
                <a:cs typeface="Traditional Arabic" pitchFamily="2" charset="-78"/>
              </a:rPr>
              <a:t>قال رسول الله-صلى الله عليه وسلم :{</a:t>
            </a:r>
            <a:r>
              <a:rPr lang="ar-SA" sz="3600" b="1" dirty="0" smtClean="0">
                <a:solidFill>
                  <a:srgbClr val="00B050"/>
                </a:solidFill>
                <a:cs typeface="Traditional Arabic" pitchFamily="2" charset="-78"/>
              </a:rPr>
              <a:t>إذا جاء أحدكم إلى الجمعة فليغتسل </a:t>
            </a:r>
            <a:r>
              <a:rPr lang="ar-SA" sz="3600" dirty="0" smtClean="0">
                <a:solidFill>
                  <a:srgbClr val="FF0000"/>
                </a:solidFill>
                <a:cs typeface="Traditional Arabic" pitchFamily="2" charset="-78"/>
              </a:rPr>
              <a:t>} وعنه:{</a:t>
            </a:r>
            <a:r>
              <a:rPr lang="ar-SA" sz="3600" b="1" dirty="0" smtClean="0">
                <a:solidFill>
                  <a:srgbClr val="00B050"/>
                </a:solidFill>
                <a:cs typeface="Traditional Arabic" pitchFamily="2" charset="-78"/>
              </a:rPr>
              <a:t>غُسل الجمعة واجب على كل محتلم </a:t>
            </a:r>
            <a:r>
              <a:rPr lang="ar-SA" sz="3600" dirty="0" smtClean="0">
                <a:solidFill>
                  <a:srgbClr val="FF0000"/>
                </a:solidFill>
                <a:cs typeface="Traditional Arabic" pitchFamily="2" charset="-78"/>
              </a:rPr>
              <a:t>}</a:t>
            </a:r>
            <a:r>
              <a:rPr lang="en-US" sz="3600" dirty="0" smtClean="0">
                <a:solidFill>
                  <a:srgbClr val="FF0000"/>
                </a:solidFill>
                <a:cs typeface="Traditional Arabic" pitchFamily="2" charset="-78"/>
              </a:rPr>
              <a:t>          </a:t>
            </a:r>
            <a:r>
              <a:rPr lang="ar-SA" sz="3600" dirty="0" smtClean="0">
                <a:solidFill>
                  <a:srgbClr val="FF0000"/>
                </a:solidFill>
                <a:cs typeface="Traditional Arabic" pitchFamily="2" charset="-78"/>
              </a:rPr>
              <a:t> ومن التنظف حلق العانة ونتف الإبط وحف الشارب وتقليم الأظفار</a:t>
            </a:r>
            <a:r>
              <a:rPr lang="en-US" sz="3600" dirty="0" smtClean="0">
                <a:solidFill>
                  <a:srgbClr val="FF0000"/>
                </a:solidFill>
                <a:cs typeface="Traditional Arabic" pitchFamily="2" charset="-78"/>
              </a:rPr>
              <a:t>.</a:t>
            </a:r>
            <a:endParaRPr lang="ar-SA" sz="3600" dirty="0" smtClean="0">
              <a:solidFill>
                <a:srgbClr val="FF0000"/>
              </a:solidFill>
              <a:cs typeface="Traditional Arabic" pitchFamily="2" charset="-78"/>
            </a:endParaRPr>
          </a:p>
          <a:p>
            <a:pPr algn="just" rtl="1">
              <a:buNone/>
            </a:pPr>
            <a:r>
              <a:rPr lang="ar-SA" sz="3600" dirty="0" smtClean="0"/>
              <a:t/>
            </a:r>
            <a:br>
              <a:rPr lang="ar-SA" sz="3600" dirty="0" smtClean="0"/>
            </a:br>
            <a:endParaRPr lang="en-US" sz="3600" dirty="0" smtClean="0">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4" cstate="print"/>
          <a:stretch>
            <a:fillRect/>
          </a:stretch>
        </p:blipFill>
        <p:spPr>
          <a:xfrm>
            <a:off x="-76200" y="2057400"/>
            <a:ext cx="4343400" cy="48006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5" presetClass="entr" presetSubtype="1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2000"/>
                                        <p:tgtEl>
                                          <p:spTgt spid="4"/>
                                        </p:tgtEl>
                                      </p:cBhvr>
                                    </p:animEffect>
                                  </p:childTnLst>
                                </p:cTn>
                              </p:par>
                            </p:childTnLst>
                          </p:cTn>
                        </p:par>
                        <p:par>
                          <p:cTn id="11" fill="hold">
                            <p:stCondLst>
                              <p:cond delay="3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2" fill="hold" grpId="0"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 calcmode="lin" valueType="num">
                                      <p:cBhvr additive="base">
                                        <p:cTn id="20" dur="20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600" dirty="0" smtClean="0">
                <a:solidFill>
                  <a:schemeClr val="bg1">
                    <a:lumMod val="85000"/>
                  </a:schemeClr>
                </a:solidFill>
                <a:cs typeface="Boahmed AlHarf" pitchFamily="2" charset="-78"/>
              </a:rPr>
              <a:t>لبس أحسن الثياب</a:t>
            </a:r>
            <a:endParaRPr lang="fr-CA" sz="66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2071688"/>
            <a:ext cx="4800600" cy="4500562"/>
          </a:xfrm>
        </p:spPr>
        <p:txBody>
          <a:bodyPr/>
          <a:lstStyle/>
          <a:p>
            <a:pPr algn="just" rtl="1">
              <a:buNone/>
            </a:pPr>
            <a:r>
              <a:rPr lang="ar-SA" sz="3600" dirty="0" smtClean="0">
                <a:solidFill>
                  <a:srgbClr val="FF0000"/>
                </a:solidFill>
                <a:cs typeface="Traditional Arabic" pitchFamily="2" charset="-78"/>
              </a:rPr>
              <a:t>   كان النبي صلى الله عليه وسلم يعد أحسن ثيابه للوفد والجمعة. فعن عبد الله ابن عمر أن " عمر بن الخطاب رأى حلة سيراء عند باب المسجد، فقال: يا رسول الله لو اشتريت هذه </a:t>
            </a:r>
            <a:r>
              <a:rPr lang="ar-SA" sz="3600" b="1" dirty="0" smtClean="0">
                <a:solidFill>
                  <a:srgbClr val="00B050"/>
                </a:solidFill>
                <a:cs typeface="Traditional Arabic" pitchFamily="2" charset="-78"/>
              </a:rPr>
              <a:t>فلبستها يوم الجمعة</a:t>
            </a:r>
            <a:r>
              <a:rPr lang="ar-SA" sz="3600" dirty="0" smtClean="0">
                <a:solidFill>
                  <a:srgbClr val="FF0000"/>
                </a:solidFill>
                <a:cs typeface="Traditional Arabic" pitchFamily="2" charset="-78"/>
              </a:rPr>
              <a:t>، وللوفد إذا قدموا عليك "</a:t>
            </a:r>
            <a:endParaRPr lang="en-US" sz="3600" dirty="0" smtClean="0">
              <a:solidFill>
                <a:srgbClr val="FF0000"/>
              </a:solidFill>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4" cstate="print"/>
          <a:stretch>
            <a:fillRect/>
          </a:stretch>
        </p:blipFill>
        <p:spPr>
          <a:xfrm>
            <a:off x="-76200" y="2133600"/>
            <a:ext cx="4343400" cy="47244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9"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000"/>
                                        <p:tgtEl>
                                          <p:spTgt spid="4"/>
                                        </p:tgtEl>
                                      </p:cBhvr>
                                    </p:animEffect>
                                  </p:childTnLst>
                                </p:cTn>
                              </p:par>
                            </p:childTnLst>
                          </p:cTn>
                        </p:par>
                        <p:par>
                          <p:cTn id="11" fill="hold">
                            <p:stCondLst>
                              <p:cond delay="3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600" dirty="0" smtClean="0">
                <a:solidFill>
                  <a:schemeClr val="bg1">
                    <a:lumMod val="85000"/>
                  </a:schemeClr>
                </a:solidFill>
                <a:cs typeface="Boahmed AlHarf" pitchFamily="2" charset="-78"/>
              </a:rPr>
              <a:t>السواك والتطيب</a:t>
            </a:r>
            <a:endParaRPr lang="fr-CA" sz="66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1905000"/>
            <a:ext cx="4800600" cy="4500562"/>
          </a:xfrm>
        </p:spPr>
        <p:txBody>
          <a:bodyPr/>
          <a:lstStyle/>
          <a:p>
            <a:pPr algn="just" rtl="1">
              <a:buNone/>
            </a:pPr>
            <a:r>
              <a:rPr lang="ar-SA" sz="3600" dirty="0" smtClean="0">
                <a:cs typeface="Traditional Arabic" pitchFamily="2" charset="-78"/>
              </a:rPr>
              <a:t>   </a:t>
            </a:r>
            <a:r>
              <a:rPr lang="ar-SA" sz="3600" dirty="0" smtClean="0">
                <a:solidFill>
                  <a:srgbClr val="FF0000"/>
                </a:solidFill>
                <a:cs typeface="Traditional Arabic" pitchFamily="2" charset="-78"/>
              </a:rPr>
              <a:t>عن سلمان الفارسي-رضي الله عنه-أن رسول الله-صلى الله عليه وسلم قال:{</a:t>
            </a:r>
            <a:r>
              <a:rPr lang="ar-SA" sz="3600" dirty="0" smtClean="0">
                <a:solidFill>
                  <a:srgbClr val="00B050"/>
                </a:solidFill>
                <a:cs typeface="Traditional Arabic" pitchFamily="2" charset="-78"/>
              </a:rPr>
              <a:t>لا يغتسل رجل يوم الجمعة و يتطهر ما استطاع من طهر و يدهن من دهنه أو يمس من طيب بيته ثم يخرج فلا يفرق بين اثنين ،ثم يصلي ما كتب له ثم ينصت إذا تكلم الإمام إلا غفر له ما بين الجمعة الأخرى</a:t>
            </a:r>
            <a:r>
              <a:rPr lang="ar-SA" sz="3600" dirty="0" smtClean="0">
                <a:solidFill>
                  <a:srgbClr val="FF0000"/>
                </a:solidFill>
                <a:cs typeface="Traditional Arabic" pitchFamily="2" charset="-78"/>
              </a:rPr>
              <a:t>}</a:t>
            </a:r>
            <a:endParaRPr lang="en-US" sz="3600" dirty="0" smtClean="0">
              <a:solidFill>
                <a:srgbClr val="FF0000"/>
              </a:solidFill>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4" cstate="print"/>
          <a:stretch>
            <a:fillRect/>
          </a:stretch>
        </p:blipFill>
        <p:spPr>
          <a:xfrm>
            <a:off x="-76200" y="2057400"/>
            <a:ext cx="4343400" cy="48006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16" presetClass="entr" presetSubtype="37"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000"/>
                                        <p:tgtEl>
                                          <p:spTgt spid="4"/>
                                        </p:tgtEl>
                                      </p:cBhvr>
                                    </p:animEffect>
                                  </p:childTnLst>
                                </p:cTn>
                              </p:par>
                            </p:childTnLst>
                          </p:cTn>
                        </p:par>
                        <p:par>
                          <p:cTn id="11" fill="hold">
                            <p:stCondLst>
                              <p:cond delay="3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600" dirty="0" smtClean="0">
                <a:solidFill>
                  <a:schemeClr val="bg1">
                    <a:lumMod val="85000"/>
                  </a:schemeClr>
                </a:solidFill>
                <a:cs typeface="Boahmed AlHarf" pitchFamily="2" charset="-78"/>
              </a:rPr>
              <a:t>التبكير إلى المسجد</a:t>
            </a:r>
            <a:endParaRPr lang="fr-CA" sz="66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2071688"/>
            <a:ext cx="4800600" cy="4500562"/>
          </a:xfrm>
        </p:spPr>
        <p:txBody>
          <a:bodyPr/>
          <a:lstStyle/>
          <a:p>
            <a:pPr algn="just" rtl="1">
              <a:buNone/>
            </a:pPr>
            <a:r>
              <a:rPr lang="ar-SA" sz="3600" dirty="0" smtClean="0">
                <a:cs typeface="Traditional Arabic" pitchFamily="2" charset="-78"/>
              </a:rPr>
              <a:t>   </a:t>
            </a:r>
            <a:r>
              <a:rPr lang="ar-SA" sz="2800" dirty="0" smtClean="0">
                <a:solidFill>
                  <a:srgbClr val="FF0000"/>
                </a:solidFill>
                <a:cs typeface="Traditional Arabic" pitchFamily="2" charset="-78"/>
              </a:rPr>
              <a:t>عن أبي هريرة-رضي الله عنه-أن رسول الله-صلى الله عليه وسلم قال:{</a:t>
            </a:r>
            <a:r>
              <a:rPr lang="ar-SA" sz="2800" dirty="0" smtClean="0">
                <a:solidFill>
                  <a:srgbClr val="00B050"/>
                </a:solidFill>
                <a:cs typeface="Traditional Arabic" pitchFamily="2" charset="-78"/>
              </a:rPr>
              <a:t>من اغتسل يوم الجمعة غسل الجنابة ثم راح فكأنما قرب بدنة، ومن راح في الساعة الثانية فكأنما قرب بقرة، ومن راح في الساعة الثالثة فكأنما قرب كبشا أقرن، ومن راح في الساعة الرابعة فكأنما قرب دجاجة، ومن راح في الساعة الخامسة فكأنما قرب بيضة. فإذا خرج الإمام حضرت الملائكة يستمعون الذكر </a:t>
            </a:r>
            <a:r>
              <a:rPr lang="ar-SA" sz="2800" dirty="0" smtClean="0">
                <a:solidFill>
                  <a:srgbClr val="FF0000"/>
                </a:solidFill>
                <a:cs typeface="Traditional Arabic" pitchFamily="2" charset="-78"/>
              </a:rPr>
              <a:t>}</a:t>
            </a:r>
            <a:endParaRPr lang="en-US" sz="3600" dirty="0" smtClean="0">
              <a:solidFill>
                <a:srgbClr val="FF0000"/>
              </a:solidFill>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4" cstate="print"/>
          <a:stretch>
            <a:fillRect/>
          </a:stretch>
        </p:blipFill>
        <p:spPr>
          <a:xfrm>
            <a:off x="-76200" y="2057400"/>
            <a:ext cx="4343400" cy="48006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14" presetClass="entr" presetSubtype="5"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2000"/>
                                        <p:tgtEl>
                                          <p:spTgt spid="4"/>
                                        </p:tgtEl>
                                      </p:cBhvr>
                                    </p:animEffect>
                                  </p:childTnLst>
                                </p:cTn>
                              </p:par>
                            </p:childTnLst>
                          </p:cTn>
                        </p:par>
                        <p:par>
                          <p:cTn id="11" fill="hold">
                            <p:stCondLst>
                              <p:cond delay="3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600" dirty="0" smtClean="0">
                <a:solidFill>
                  <a:schemeClr val="bg1">
                    <a:lumMod val="85000"/>
                  </a:schemeClr>
                </a:solidFill>
                <a:cs typeface="Boahmed AlHarf" pitchFamily="2" charset="-78"/>
              </a:rPr>
              <a:t>قراءة سورة الكهف</a:t>
            </a:r>
            <a:endParaRPr lang="fr-CA" sz="66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2071688"/>
            <a:ext cx="4800600" cy="4500562"/>
          </a:xfrm>
        </p:spPr>
        <p:txBody>
          <a:bodyPr/>
          <a:lstStyle/>
          <a:p>
            <a:pPr algn="just" rtl="1">
              <a:buNone/>
            </a:pPr>
            <a:r>
              <a:rPr lang="ar-SA" sz="3600" dirty="0" smtClean="0">
                <a:cs typeface="Traditional Arabic" pitchFamily="2" charset="-78"/>
              </a:rPr>
              <a:t>   </a:t>
            </a:r>
            <a:r>
              <a:rPr lang="ar-SA" sz="3600" dirty="0" smtClean="0">
                <a:solidFill>
                  <a:srgbClr val="FF0000"/>
                </a:solidFill>
                <a:cs typeface="Traditional Arabic" pitchFamily="2" charset="-78"/>
              </a:rPr>
              <a:t>عن أبي سعيد الخدري-رضي الله عنه-أن رسول الله-صلى الله عليه وسلم قال:{ </a:t>
            </a:r>
            <a:r>
              <a:rPr lang="ar-SA" sz="3600" b="1" dirty="0" smtClean="0">
                <a:solidFill>
                  <a:srgbClr val="00B050"/>
                </a:solidFill>
                <a:cs typeface="Traditional Arabic" pitchFamily="2" charset="-78"/>
              </a:rPr>
              <a:t>من قرأ سورة الكهف يوم الجمعة أضاء له من النور ما بين الجمعتين </a:t>
            </a:r>
            <a:r>
              <a:rPr lang="ar-SA" sz="3600" dirty="0" smtClean="0">
                <a:solidFill>
                  <a:srgbClr val="FF0000"/>
                </a:solidFill>
                <a:cs typeface="Traditional Arabic" pitchFamily="2" charset="-78"/>
              </a:rPr>
              <a:t>}</a:t>
            </a:r>
            <a:endParaRPr lang="en-US" sz="3600" dirty="0" smtClean="0">
              <a:solidFill>
                <a:srgbClr val="FF0000"/>
              </a:solidFill>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4" cstate="print"/>
          <a:stretch>
            <a:fillRect/>
          </a:stretch>
        </p:blipFill>
        <p:spPr>
          <a:xfrm>
            <a:off x="-76200" y="1981200"/>
            <a:ext cx="4343400" cy="48768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5" presetClass="entr" presetSubtype="5"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heckerboard(down)">
                                      <p:cBhvr>
                                        <p:cTn id="10" dur="2000"/>
                                        <p:tgtEl>
                                          <p:spTgt spid="4"/>
                                        </p:tgtEl>
                                      </p:cBhvr>
                                    </p:animEffect>
                                  </p:childTnLst>
                                </p:cTn>
                              </p:par>
                            </p:childTnLst>
                          </p:cTn>
                        </p:par>
                        <p:par>
                          <p:cTn id="11" fill="hold">
                            <p:stCondLst>
                              <p:cond delay="3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000" dirty="0" smtClean="0">
                <a:solidFill>
                  <a:schemeClr val="bg1">
                    <a:lumMod val="85000"/>
                  </a:schemeClr>
                </a:solidFill>
                <a:cs typeface="Boahmed AlHarf" pitchFamily="2" charset="-78"/>
              </a:rPr>
              <a:t>الإكثار من الصلاة على رسول الله</a:t>
            </a:r>
            <a:endParaRPr lang="fr-CA" sz="60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2071688"/>
            <a:ext cx="4800600" cy="4500562"/>
          </a:xfrm>
        </p:spPr>
        <p:txBody>
          <a:bodyPr/>
          <a:lstStyle/>
          <a:p>
            <a:pPr algn="just" rtl="1">
              <a:buNone/>
            </a:pPr>
            <a:r>
              <a:rPr lang="ar-SA" sz="3600" dirty="0" smtClean="0">
                <a:cs typeface="Traditional Arabic" pitchFamily="2" charset="-78"/>
              </a:rPr>
              <a:t>   </a:t>
            </a:r>
            <a:r>
              <a:rPr lang="ar-SA" sz="3600" dirty="0" smtClean="0">
                <a:solidFill>
                  <a:srgbClr val="FF0000"/>
                </a:solidFill>
                <a:cs typeface="Traditional Arabic" pitchFamily="2" charset="-78"/>
              </a:rPr>
              <a:t>قال رسول الله-صلى الله عليه وسلم :{</a:t>
            </a:r>
            <a:r>
              <a:rPr lang="ar-SA" sz="3600" b="1" dirty="0" smtClean="0">
                <a:solidFill>
                  <a:srgbClr val="00B050"/>
                </a:solidFill>
                <a:cs typeface="Traditional Arabic" pitchFamily="2" charset="-78"/>
              </a:rPr>
              <a:t>إن من أفضل أيامكم يوم الجمعة، فيه خلق آدم، وفيه قبض، وفيه النفخة، وفيه الصعقة، فأكثروا عليّ من الصلاة فيه، فإن صلاتكم معروضة عليّ</a:t>
            </a:r>
            <a:r>
              <a:rPr lang="ar-SA" sz="3600" b="1" dirty="0" smtClean="0">
                <a:solidFill>
                  <a:srgbClr val="FF0000"/>
                </a:solidFill>
                <a:cs typeface="Traditional Arabic" pitchFamily="2" charset="-78"/>
              </a:rPr>
              <a:t>  </a:t>
            </a:r>
            <a:r>
              <a:rPr lang="ar-SA" sz="3600" dirty="0" smtClean="0">
                <a:solidFill>
                  <a:srgbClr val="FF0000"/>
                </a:solidFill>
                <a:cs typeface="Traditional Arabic" pitchFamily="2" charset="-78"/>
              </a:rPr>
              <a:t>}</a:t>
            </a:r>
          </a:p>
          <a:p>
            <a:pPr algn="just" rtl="1">
              <a:buNone/>
            </a:pPr>
            <a:r>
              <a:rPr lang="ar-SA" sz="3600" dirty="0" smtClean="0"/>
              <a:t/>
            </a:r>
            <a:br>
              <a:rPr lang="ar-SA" sz="3600" dirty="0" smtClean="0"/>
            </a:br>
            <a:endParaRPr lang="en-US" sz="3600" dirty="0" smtClean="0">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3" cstate="print"/>
          <a:stretch>
            <a:fillRect/>
          </a:stretch>
        </p:blipFill>
        <p:spPr>
          <a:xfrm>
            <a:off x="0" y="2362200"/>
            <a:ext cx="4343400" cy="3962400"/>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6" presetClass="entr" presetSubtype="32"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3000"/>
                                        <p:tgtEl>
                                          <p:spTgt spid="4"/>
                                        </p:tgtEl>
                                      </p:cBhvr>
                                    </p:animEffect>
                                  </p:childTnLst>
                                </p:cTn>
                              </p:par>
                            </p:childTnLst>
                          </p:cTn>
                        </p:par>
                        <p:par>
                          <p:cTn id="11" fill="hold">
                            <p:stCondLst>
                              <p:cond delay="4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2" fill="hold" grpId="0"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 calcmode="lin" valueType="num">
                                      <p:cBhvr additive="base">
                                        <p:cTn id="20" dur="20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3"/>
          <p:cNvSpPr>
            <a:spLocks noGrp="1"/>
          </p:cNvSpPr>
          <p:nvPr>
            <p:ph type="title"/>
          </p:nvPr>
        </p:nvSpPr>
        <p:spPr/>
        <p:txBody>
          <a:bodyPr/>
          <a:lstStyle/>
          <a:p>
            <a:r>
              <a:rPr lang="ar-SA" sz="6600" dirty="0" smtClean="0">
                <a:solidFill>
                  <a:schemeClr val="bg1">
                    <a:lumMod val="85000"/>
                  </a:schemeClr>
                </a:solidFill>
                <a:cs typeface="Boahmed AlHarf" pitchFamily="2" charset="-78"/>
              </a:rPr>
              <a:t>تحري ساعة الإستجابة</a:t>
            </a:r>
            <a:endParaRPr lang="fr-CA" sz="6600" dirty="0" smtClean="0">
              <a:solidFill>
                <a:schemeClr val="bg1">
                  <a:lumMod val="85000"/>
                </a:schemeClr>
              </a:solidFill>
              <a:cs typeface="Boahmed AlHarf" pitchFamily="2" charset="-78"/>
            </a:endParaRPr>
          </a:p>
        </p:txBody>
      </p:sp>
      <p:sp>
        <p:nvSpPr>
          <p:cNvPr id="4099" name="Espace réservé du contenu 4"/>
          <p:cNvSpPr>
            <a:spLocks noGrp="1"/>
          </p:cNvSpPr>
          <p:nvPr>
            <p:ph idx="1"/>
          </p:nvPr>
        </p:nvSpPr>
        <p:spPr>
          <a:xfrm>
            <a:off x="4343400" y="2071688"/>
            <a:ext cx="4800600" cy="4500562"/>
          </a:xfrm>
        </p:spPr>
        <p:txBody>
          <a:bodyPr/>
          <a:lstStyle/>
          <a:p>
            <a:pPr algn="just" rtl="1">
              <a:buNone/>
            </a:pPr>
            <a:r>
              <a:rPr lang="ar-SA" sz="3600" dirty="0" smtClean="0">
                <a:cs typeface="Traditional Arabic" pitchFamily="2" charset="-78"/>
              </a:rPr>
              <a:t>   </a:t>
            </a:r>
            <a:r>
              <a:rPr lang="ar-SA" sz="3600" dirty="0" smtClean="0">
                <a:solidFill>
                  <a:srgbClr val="FF0000"/>
                </a:solidFill>
                <a:cs typeface="Traditional Arabic" pitchFamily="2" charset="-78"/>
              </a:rPr>
              <a:t>عن أبي هريرة-رضي الله عنه-أن رسول الله-صلى الله عليه وسلم قال:{</a:t>
            </a:r>
            <a:r>
              <a:rPr lang="ar-SA" sz="3600" dirty="0" smtClean="0">
                <a:solidFill>
                  <a:srgbClr val="00B050"/>
                </a:solidFill>
              </a:rPr>
              <a:t>إن في الجمعة لساعة لا يوافقها عبد مسلم وهو قائم يصلي يسال الله شيئا إلا أعطاه إياه </a:t>
            </a:r>
            <a:r>
              <a:rPr lang="ar-SA" sz="3600" dirty="0" smtClean="0">
                <a:solidFill>
                  <a:srgbClr val="FF0000"/>
                </a:solidFill>
                <a:cs typeface="Traditional Arabic" pitchFamily="2" charset="-78"/>
              </a:rPr>
              <a:t>}</a:t>
            </a:r>
            <a:endParaRPr lang="en-US" sz="3600" dirty="0" smtClean="0">
              <a:solidFill>
                <a:srgbClr val="FF0000"/>
              </a:solidFill>
              <a:cs typeface="Traditional Arabic" pitchFamily="2" charset="-78"/>
            </a:endParaRPr>
          </a:p>
          <a:p>
            <a:pPr algn="r" rtl="1">
              <a:buNone/>
            </a:pPr>
            <a:endParaRPr lang="en-US" sz="3600" b="1" dirty="0" smtClean="0">
              <a:cs typeface="Traditional Arabic" pitchFamily="2" charset="-78"/>
            </a:endParaRPr>
          </a:p>
          <a:p>
            <a:pPr algn="r" rtl="1">
              <a:buNone/>
            </a:pPr>
            <a:endParaRPr lang="fr-CA" sz="3600" dirty="0" smtClean="0">
              <a:solidFill>
                <a:srgbClr val="FF0000"/>
              </a:solidFill>
              <a:cs typeface="Traditional Arabic" pitchFamily="2" charset="-78"/>
            </a:endParaRPr>
          </a:p>
        </p:txBody>
      </p:sp>
      <p:pic>
        <p:nvPicPr>
          <p:cNvPr id="4" name="Picture 3" descr="wh_54963259.jpg"/>
          <p:cNvPicPr>
            <a:picLocks noChangeAspect="1"/>
          </p:cNvPicPr>
          <p:nvPr/>
        </p:nvPicPr>
        <p:blipFill>
          <a:blip r:embed="rId4" cstate="print"/>
          <a:stretch>
            <a:fillRect/>
          </a:stretch>
        </p:blipFill>
        <p:spPr>
          <a:xfrm>
            <a:off x="-76200" y="2133600"/>
            <a:ext cx="4343400" cy="47244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3000"/>
                                        <p:tgtEl>
                                          <p:spTgt spid="4098"/>
                                        </p:tgtEl>
                                      </p:cBhvr>
                                    </p:animEffect>
                                  </p:childTnLst>
                                </p:cTn>
                              </p:par>
                              <p:par>
                                <p:cTn id="8" presetID="8" presetClass="entr" presetSubtype="16"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par>
                          <p:cTn id="11" fill="hold">
                            <p:stCondLst>
                              <p:cond delay="3000"/>
                            </p:stCondLst>
                            <p:childTnLst>
                              <p:par>
                                <p:cTn id="12" presetID="7" presetClass="entr" presetSubtype="2"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additive="base">
                                        <p:cTn id="14" dur="20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071688" y="274638"/>
            <a:ext cx="6615112" cy="1143000"/>
          </a:xfrm>
        </p:spPr>
        <p:txBody>
          <a:bodyPr/>
          <a:lstStyle/>
          <a:p>
            <a:pPr algn="r"/>
            <a:r>
              <a:rPr lang="ar-SA" sz="8000" b="1" dirty="0" smtClean="0">
                <a:solidFill>
                  <a:schemeClr val="tx2">
                    <a:lumMod val="75000"/>
                  </a:schemeClr>
                </a:solidFill>
                <a:cs typeface="AGA Sindibad Regular" pitchFamily="2" charset="-78"/>
              </a:rPr>
              <a:t>سنن يوم الجمعة</a:t>
            </a:r>
            <a:endParaRPr lang="fr-CA" sz="8000" dirty="0" smtClean="0">
              <a:solidFill>
                <a:schemeClr val="tx2">
                  <a:lumMod val="75000"/>
                </a:schemeClr>
              </a:solidFill>
            </a:endParaRPr>
          </a:p>
        </p:txBody>
      </p:sp>
      <p:sp>
        <p:nvSpPr>
          <p:cNvPr id="3075" name="Espace réservé du contenu 2"/>
          <p:cNvSpPr>
            <a:spLocks noGrp="1"/>
          </p:cNvSpPr>
          <p:nvPr>
            <p:ph idx="1"/>
          </p:nvPr>
        </p:nvSpPr>
        <p:spPr>
          <a:xfrm>
            <a:off x="4191000" y="1600200"/>
            <a:ext cx="4876800" cy="4525963"/>
          </a:xfrm>
        </p:spPr>
        <p:txBody>
          <a:bodyPr/>
          <a:lstStyle/>
          <a:p>
            <a:pPr algn="r" rtl="1">
              <a:buClr>
                <a:srgbClr val="FF0000"/>
              </a:buClr>
              <a:buNone/>
            </a:pPr>
            <a:r>
              <a:rPr lang="ar-SA" sz="3600" dirty="0" smtClean="0">
                <a:solidFill>
                  <a:srgbClr val="7030A0"/>
                </a:solidFill>
              </a:rPr>
              <a:t> </a:t>
            </a:r>
            <a:endParaRPr lang="en-US" sz="3600" dirty="0" smtClean="0">
              <a:solidFill>
                <a:srgbClr val="7030A0"/>
              </a:solidFill>
            </a:endParaRPr>
          </a:p>
          <a:p>
            <a:pPr algn="r" rtl="1">
              <a:buClr>
                <a:srgbClr val="FF0000"/>
              </a:buClr>
              <a:buNone/>
            </a:pPr>
            <a:endParaRPr lang="ar-SA" dirty="0" smtClean="0">
              <a:solidFill>
                <a:schemeClr val="accent2">
                  <a:lumMod val="75000"/>
                </a:schemeClr>
              </a:solidFill>
            </a:endParaRPr>
          </a:p>
          <a:p>
            <a:pPr algn="r" rtl="1">
              <a:buFont typeface="Wingdings" pitchFamily="2" charset="2"/>
              <a:buChar char="ü"/>
            </a:pPr>
            <a:endParaRPr lang="ar-SA" dirty="0" smtClean="0">
              <a:solidFill>
                <a:schemeClr val="accent2">
                  <a:lumMod val="75000"/>
                </a:schemeClr>
              </a:solidFill>
            </a:endParaRPr>
          </a:p>
          <a:p>
            <a:pPr lvl="0" algn="r" rtl="1">
              <a:buFont typeface="Wingdings" pitchFamily="2" charset="2"/>
              <a:buChar char="ü"/>
            </a:pPr>
            <a:endParaRPr lang="ar-SA" dirty="0" smtClean="0">
              <a:solidFill>
                <a:schemeClr val="accent2">
                  <a:lumMod val="75000"/>
                </a:schemeClr>
              </a:solidFill>
            </a:endParaRPr>
          </a:p>
          <a:p>
            <a:pPr algn="r" rtl="1">
              <a:buFont typeface="Wingdings" pitchFamily="2" charset="2"/>
              <a:buChar char="ü"/>
            </a:pPr>
            <a:endParaRPr lang="ar-SA" dirty="0" smtClean="0">
              <a:solidFill>
                <a:schemeClr val="accent2">
                  <a:lumMod val="75000"/>
                </a:schemeClr>
              </a:solidFill>
            </a:endParaRPr>
          </a:p>
        </p:txBody>
      </p:sp>
      <p:sp>
        <p:nvSpPr>
          <p:cNvPr id="4" name="Espace réservé du contenu 2"/>
          <p:cNvSpPr txBox="1">
            <a:spLocks/>
          </p:cNvSpPr>
          <p:nvPr/>
        </p:nvSpPr>
        <p:spPr bwMode="auto">
          <a:xfrm>
            <a:off x="1828800" y="1600200"/>
            <a:ext cx="350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latinLnBrk="0">
              <a:lnSpc>
                <a:spcPct val="100000"/>
              </a:lnSpc>
              <a:spcBef>
                <a:spcPct val="20000"/>
              </a:spcBef>
              <a:buClrTx/>
              <a:buSzTx/>
              <a:buFont typeface="Wingdings" pitchFamily="2" charset="2"/>
              <a:buChar char="ü"/>
              <a:tabLst/>
              <a:defRPr/>
            </a:pPr>
            <a:endParaRPr lang="ar-SA" sz="3200" dirty="0" smtClean="0">
              <a:solidFill>
                <a:schemeClr val="accent2">
                  <a:lumMod val="75000"/>
                </a:schemeClr>
              </a:solidFill>
              <a:latin typeface="+mn-lt"/>
            </a:endParaRPr>
          </a:p>
        </p:txBody>
      </p:sp>
      <p:graphicFrame>
        <p:nvGraphicFramePr>
          <p:cNvPr id="8" name="Diagram 7"/>
          <p:cNvGraphicFramePr/>
          <p:nvPr/>
        </p:nvGraphicFramePr>
        <p:xfrm>
          <a:off x="3048000" y="1676400"/>
          <a:ext cx="6324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graphicEl>
                                              <a:dgm id="{5002FB83-035C-49B2-BA2A-C14104DAEB44}"/>
                                            </p:graphicEl>
                                          </p:spTgt>
                                        </p:tgtEl>
                                        <p:attrNameLst>
                                          <p:attrName>style.visibility</p:attrName>
                                        </p:attrNameLst>
                                      </p:cBhvr>
                                      <p:to>
                                        <p:strVal val="visible"/>
                                      </p:to>
                                    </p:set>
                                    <p:animEffect transition="in" filter="fade">
                                      <p:cBhvr>
                                        <p:cTn id="7" dur="2000"/>
                                        <p:tgtEl>
                                          <p:spTgt spid="8">
                                            <p:graphicEl>
                                              <a:dgm id="{5002FB83-035C-49B2-BA2A-C14104DAEB44}"/>
                                            </p:graphicEl>
                                          </p:spTgt>
                                        </p:tgtEl>
                                      </p:cBhvr>
                                    </p:animEffect>
                                    <p:anim calcmode="lin" valueType="num">
                                      <p:cBhvr>
                                        <p:cTn id="8" dur="2000" fill="hold"/>
                                        <p:tgtEl>
                                          <p:spTgt spid="8">
                                            <p:graphicEl>
                                              <a:dgm id="{5002FB83-035C-49B2-BA2A-C14104DAEB44}"/>
                                            </p:graphicEl>
                                          </p:spTgt>
                                        </p:tgtEl>
                                        <p:attrNameLst>
                                          <p:attrName>ppt_x</p:attrName>
                                        </p:attrNameLst>
                                      </p:cBhvr>
                                      <p:tavLst>
                                        <p:tav tm="0">
                                          <p:val>
                                            <p:strVal val="#ppt_x"/>
                                          </p:val>
                                        </p:tav>
                                        <p:tav tm="100000">
                                          <p:val>
                                            <p:strVal val="#ppt_x"/>
                                          </p:val>
                                        </p:tav>
                                      </p:tavLst>
                                    </p:anim>
                                    <p:anim calcmode="lin" valueType="num">
                                      <p:cBhvr>
                                        <p:cTn id="9" dur="2000" fill="hold"/>
                                        <p:tgtEl>
                                          <p:spTgt spid="8">
                                            <p:graphicEl>
                                              <a:dgm id="{5002FB83-035C-49B2-BA2A-C14104DAEB44}"/>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graphicEl>
                                              <a:dgm id="{7D27C589-1311-4774-87A8-A4BECA29F82E}"/>
                                            </p:graphicEl>
                                          </p:spTgt>
                                        </p:tgtEl>
                                        <p:attrNameLst>
                                          <p:attrName>style.visibility</p:attrName>
                                        </p:attrNameLst>
                                      </p:cBhvr>
                                      <p:to>
                                        <p:strVal val="visible"/>
                                      </p:to>
                                    </p:set>
                                    <p:animEffect transition="in" filter="fade">
                                      <p:cBhvr>
                                        <p:cTn id="12" dur="2000"/>
                                        <p:tgtEl>
                                          <p:spTgt spid="8">
                                            <p:graphicEl>
                                              <a:dgm id="{7D27C589-1311-4774-87A8-A4BECA29F82E}"/>
                                            </p:graphicEl>
                                          </p:spTgt>
                                        </p:tgtEl>
                                      </p:cBhvr>
                                    </p:animEffect>
                                    <p:anim calcmode="lin" valueType="num">
                                      <p:cBhvr>
                                        <p:cTn id="13" dur="2000" fill="hold"/>
                                        <p:tgtEl>
                                          <p:spTgt spid="8">
                                            <p:graphicEl>
                                              <a:dgm id="{7D27C589-1311-4774-87A8-A4BECA29F82E}"/>
                                            </p:graphicEl>
                                          </p:spTgt>
                                        </p:tgtEl>
                                        <p:attrNameLst>
                                          <p:attrName>ppt_x</p:attrName>
                                        </p:attrNameLst>
                                      </p:cBhvr>
                                      <p:tavLst>
                                        <p:tav tm="0">
                                          <p:val>
                                            <p:strVal val="#ppt_x"/>
                                          </p:val>
                                        </p:tav>
                                        <p:tav tm="100000">
                                          <p:val>
                                            <p:strVal val="#ppt_x"/>
                                          </p:val>
                                        </p:tav>
                                      </p:tavLst>
                                    </p:anim>
                                    <p:anim calcmode="lin" valueType="num">
                                      <p:cBhvr>
                                        <p:cTn id="14" dur="2000" fill="hold"/>
                                        <p:tgtEl>
                                          <p:spTgt spid="8">
                                            <p:graphicEl>
                                              <a:dgm id="{7D27C589-1311-4774-87A8-A4BECA29F82E}"/>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8">
                                            <p:graphicEl>
                                              <a:dgm id="{7AE7568D-A484-493A-9CE9-296554EFCDA7}"/>
                                            </p:graphicEl>
                                          </p:spTgt>
                                        </p:tgtEl>
                                        <p:attrNameLst>
                                          <p:attrName>style.visibility</p:attrName>
                                        </p:attrNameLst>
                                      </p:cBhvr>
                                      <p:to>
                                        <p:strVal val="visible"/>
                                      </p:to>
                                    </p:set>
                                    <p:animEffect transition="in" filter="fade">
                                      <p:cBhvr>
                                        <p:cTn id="18" dur="2000"/>
                                        <p:tgtEl>
                                          <p:spTgt spid="8">
                                            <p:graphicEl>
                                              <a:dgm id="{7AE7568D-A484-493A-9CE9-296554EFCDA7}"/>
                                            </p:graphicEl>
                                          </p:spTgt>
                                        </p:tgtEl>
                                      </p:cBhvr>
                                    </p:animEffect>
                                    <p:anim calcmode="lin" valueType="num">
                                      <p:cBhvr>
                                        <p:cTn id="19" dur="2000" fill="hold"/>
                                        <p:tgtEl>
                                          <p:spTgt spid="8">
                                            <p:graphicEl>
                                              <a:dgm id="{7AE7568D-A484-493A-9CE9-296554EFCDA7}"/>
                                            </p:graphicEl>
                                          </p:spTgt>
                                        </p:tgtEl>
                                        <p:attrNameLst>
                                          <p:attrName>ppt_x</p:attrName>
                                        </p:attrNameLst>
                                      </p:cBhvr>
                                      <p:tavLst>
                                        <p:tav tm="0">
                                          <p:val>
                                            <p:strVal val="#ppt_x"/>
                                          </p:val>
                                        </p:tav>
                                        <p:tav tm="100000">
                                          <p:val>
                                            <p:strVal val="#ppt_x"/>
                                          </p:val>
                                        </p:tav>
                                      </p:tavLst>
                                    </p:anim>
                                    <p:anim calcmode="lin" valueType="num">
                                      <p:cBhvr>
                                        <p:cTn id="20" dur="2000" fill="hold"/>
                                        <p:tgtEl>
                                          <p:spTgt spid="8">
                                            <p:graphicEl>
                                              <a:dgm id="{7AE7568D-A484-493A-9CE9-296554EFCDA7}"/>
                                            </p:graphic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graphicEl>
                                              <a:dgm id="{919A644F-6F1A-4550-B597-B963E4B3EC7D}"/>
                                            </p:graphicEl>
                                          </p:spTgt>
                                        </p:tgtEl>
                                        <p:attrNameLst>
                                          <p:attrName>style.visibility</p:attrName>
                                        </p:attrNameLst>
                                      </p:cBhvr>
                                      <p:to>
                                        <p:strVal val="visible"/>
                                      </p:to>
                                    </p:set>
                                    <p:animEffect transition="in" filter="fade">
                                      <p:cBhvr>
                                        <p:cTn id="23" dur="2000"/>
                                        <p:tgtEl>
                                          <p:spTgt spid="8">
                                            <p:graphicEl>
                                              <a:dgm id="{919A644F-6F1A-4550-B597-B963E4B3EC7D}"/>
                                            </p:graphicEl>
                                          </p:spTgt>
                                        </p:tgtEl>
                                      </p:cBhvr>
                                    </p:animEffect>
                                    <p:anim calcmode="lin" valueType="num">
                                      <p:cBhvr>
                                        <p:cTn id="24" dur="2000" fill="hold"/>
                                        <p:tgtEl>
                                          <p:spTgt spid="8">
                                            <p:graphicEl>
                                              <a:dgm id="{919A644F-6F1A-4550-B597-B963E4B3EC7D}"/>
                                            </p:graphicEl>
                                          </p:spTgt>
                                        </p:tgtEl>
                                        <p:attrNameLst>
                                          <p:attrName>ppt_x</p:attrName>
                                        </p:attrNameLst>
                                      </p:cBhvr>
                                      <p:tavLst>
                                        <p:tav tm="0">
                                          <p:val>
                                            <p:strVal val="#ppt_x"/>
                                          </p:val>
                                        </p:tav>
                                        <p:tav tm="100000">
                                          <p:val>
                                            <p:strVal val="#ppt_x"/>
                                          </p:val>
                                        </p:tav>
                                      </p:tavLst>
                                    </p:anim>
                                    <p:anim calcmode="lin" valueType="num">
                                      <p:cBhvr>
                                        <p:cTn id="25" dur="2000" fill="hold"/>
                                        <p:tgtEl>
                                          <p:spTgt spid="8">
                                            <p:graphicEl>
                                              <a:dgm id="{919A644F-6F1A-4550-B597-B963E4B3EC7D}"/>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7" presetClass="entr" presetSubtype="0" fill="hold" grpId="0" nodeType="afterEffect">
                                  <p:stCondLst>
                                    <p:cond delay="0"/>
                                  </p:stCondLst>
                                  <p:childTnLst>
                                    <p:set>
                                      <p:cBhvr>
                                        <p:cTn id="28" dur="1" fill="hold">
                                          <p:stCondLst>
                                            <p:cond delay="0"/>
                                          </p:stCondLst>
                                        </p:cTn>
                                        <p:tgtEl>
                                          <p:spTgt spid="8">
                                            <p:graphicEl>
                                              <a:dgm id="{F8276985-F995-4E5B-A03C-CC8CBD9E8D9C}"/>
                                            </p:graphicEl>
                                          </p:spTgt>
                                        </p:tgtEl>
                                        <p:attrNameLst>
                                          <p:attrName>style.visibility</p:attrName>
                                        </p:attrNameLst>
                                      </p:cBhvr>
                                      <p:to>
                                        <p:strVal val="visible"/>
                                      </p:to>
                                    </p:set>
                                    <p:animEffect transition="in" filter="fade">
                                      <p:cBhvr>
                                        <p:cTn id="29" dur="2000"/>
                                        <p:tgtEl>
                                          <p:spTgt spid="8">
                                            <p:graphicEl>
                                              <a:dgm id="{F8276985-F995-4E5B-A03C-CC8CBD9E8D9C}"/>
                                            </p:graphicEl>
                                          </p:spTgt>
                                        </p:tgtEl>
                                      </p:cBhvr>
                                    </p:animEffect>
                                    <p:anim calcmode="lin" valueType="num">
                                      <p:cBhvr>
                                        <p:cTn id="30" dur="2000" fill="hold"/>
                                        <p:tgtEl>
                                          <p:spTgt spid="8">
                                            <p:graphicEl>
                                              <a:dgm id="{F8276985-F995-4E5B-A03C-CC8CBD9E8D9C}"/>
                                            </p:graphicEl>
                                          </p:spTgt>
                                        </p:tgtEl>
                                        <p:attrNameLst>
                                          <p:attrName>ppt_x</p:attrName>
                                        </p:attrNameLst>
                                      </p:cBhvr>
                                      <p:tavLst>
                                        <p:tav tm="0">
                                          <p:val>
                                            <p:strVal val="#ppt_x"/>
                                          </p:val>
                                        </p:tav>
                                        <p:tav tm="100000">
                                          <p:val>
                                            <p:strVal val="#ppt_x"/>
                                          </p:val>
                                        </p:tav>
                                      </p:tavLst>
                                    </p:anim>
                                    <p:anim calcmode="lin" valueType="num">
                                      <p:cBhvr>
                                        <p:cTn id="31" dur="2000" fill="hold"/>
                                        <p:tgtEl>
                                          <p:spTgt spid="8">
                                            <p:graphicEl>
                                              <a:dgm id="{F8276985-F995-4E5B-A03C-CC8CBD9E8D9C}"/>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graphicEl>
                                              <a:dgm id="{71B3F51C-A616-48D2-8F3D-52A44F8306A5}"/>
                                            </p:graphicEl>
                                          </p:spTgt>
                                        </p:tgtEl>
                                        <p:attrNameLst>
                                          <p:attrName>style.visibility</p:attrName>
                                        </p:attrNameLst>
                                      </p:cBhvr>
                                      <p:to>
                                        <p:strVal val="visible"/>
                                      </p:to>
                                    </p:set>
                                    <p:animEffect transition="in" filter="fade">
                                      <p:cBhvr>
                                        <p:cTn id="34" dur="2000"/>
                                        <p:tgtEl>
                                          <p:spTgt spid="8">
                                            <p:graphicEl>
                                              <a:dgm id="{71B3F51C-A616-48D2-8F3D-52A44F8306A5}"/>
                                            </p:graphicEl>
                                          </p:spTgt>
                                        </p:tgtEl>
                                      </p:cBhvr>
                                    </p:animEffect>
                                    <p:anim calcmode="lin" valueType="num">
                                      <p:cBhvr>
                                        <p:cTn id="35" dur="2000" fill="hold"/>
                                        <p:tgtEl>
                                          <p:spTgt spid="8">
                                            <p:graphicEl>
                                              <a:dgm id="{71B3F51C-A616-48D2-8F3D-52A44F8306A5}"/>
                                            </p:graphicEl>
                                          </p:spTgt>
                                        </p:tgtEl>
                                        <p:attrNameLst>
                                          <p:attrName>ppt_x</p:attrName>
                                        </p:attrNameLst>
                                      </p:cBhvr>
                                      <p:tavLst>
                                        <p:tav tm="0">
                                          <p:val>
                                            <p:strVal val="#ppt_x"/>
                                          </p:val>
                                        </p:tav>
                                        <p:tav tm="100000">
                                          <p:val>
                                            <p:strVal val="#ppt_x"/>
                                          </p:val>
                                        </p:tav>
                                      </p:tavLst>
                                    </p:anim>
                                    <p:anim calcmode="lin" valueType="num">
                                      <p:cBhvr>
                                        <p:cTn id="36" dur="2000" fill="hold"/>
                                        <p:tgtEl>
                                          <p:spTgt spid="8">
                                            <p:graphicEl>
                                              <a:dgm id="{71B3F51C-A616-48D2-8F3D-52A44F8306A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theme/theme1.xml><?xml version="1.0" encoding="utf-8"?>
<a:theme xmlns:a="http://schemas.openxmlformats.org/drawingml/2006/main" name="138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138 - Copy</Template>
  <TotalTime>290</TotalTime>
  <Words>620</Words>
  <Application>Microsoft Office PowerPoint</Application>
  <PresentationFormat>On-screen Show (4:3)</PresentationFormat>
  <Paragraphs>52</Paragraphs>
  <Slides>10</Slides>
  <Notes>7</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138 - Copy</vt:lpstr>
      <vt:lpstr>سنن يوم الجمعة</vt:lpstr>
      <vt:lpstr>الإغتسال والتنظف</vt:lpstr>
      <vt:lpstr>لبس أحسن الثياب</vt:lpstr>
      <vt:lpstr>السواك والتطيب</vt:lpstr>
      <vt:lpstr>التبكير إلى المسجد</vt:lpstr>
      <vt:lpstr>قراءة سورة الكهف</vt:lpstr>
      <vt:lpstr>الإكثار من الصلاة على رسول الله</vt:lpstr>
      <vt:lpstr>تحري ساعة الإستجابة</vt:lpstr>
      <vt:lpstr>سنن يوم الجمعة</vt:lpstr>
      <vt:lpstr>سنن يوم الجمعة</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سنن يوم الجمعة</dc:title>
  <dc:creator>Mohammed Al-Abdulhay</dc:creator>
  <cp:lastModifiedBy>Mohammed Al-Abdulhay</cp:lastModifiedBy>
  <cp:revision>56</cp:revision>
  <dcterms:created xsi:type="dcterms:W3CDTF">2010-10-01T20:33:56Z</dcterms:created>
  <dcterms:modified xsi:type="dcterms:W3CDTF">2011-03-11T00:21:26Z</dcterms:modified>
</cp:coreProperties>
</file>