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57"/>
  </p:notesMasterIdLst>
  <p:handoutMasterIdLst>
    <p:handoutMasterId r:id="rId58"/>
  </p:handoutMasterIdLst>
  <p:sldIdLst>
    <p:sldId id="256" r:id="rId3"/>
    <p:sldId id="280" r:id="rId4"/>
    <p:sldId id="261" r:id="rId5"/>
    <p:sldId id="257" r:id="rId6"/>
    <p:sldId id="259" r:id="rId7"/>
    <p:sldId id="258" r:id="rId8"/>
    <p:sldId id="260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66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8" r:id="rId44"/>
    <p:sldId id="297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1200" userDrawn="1">
          <p15:clr>
            <a:srgbClr val="A4A3A4"/>
          </p15:clr>
        </p15:guide>
        <p15:guide id="3" orient="horz" pos="3888" userDrawn="1">
          <p15:clr>
            <a:srgbClr val="A4A3A4"/>
          </p15:clr>
        </p15:guide>
        <p15:guide id="4" orient="horz" pos="2880" userDrawn="1">
          <p15:clr>
            <a:srgbClr val="A4A3A4"/>
          </p15:clr>
        </p15:guide>
        <p15:guide id="5" orient="horz" pos="3216" userDrawn="1">
          <p15:clr>
            <a:srgbClr val="A4A3A4"/>
          </p15:clr>
        </p15:guide>
        <p15:guide id="6" orient="horz" pos="816" userDrawn="1">
          <p15:clr>
            <a:srgbClr val="A4A3A4"/>
          </p15:clr>
        </p15:guide>
        <p15:guide id="7" orient="horz" pos="175" userDrawn="1">
          <p15:clr>
            <a:srgbClr val="A4A3A4"/>
          </p15:clr>
        </p15:guide>
        <p15:guide id="8" pos="2880" userDrawn="1">
          <p15:clr>
            <a:srgbClr val="A4A3A4"/>
          </p15:clr>
        </p15:guide>
        <p15:guide id="9" pos="719" userDrawn="1">
          <p15:clr>
            <a:srgbClr val="A4A3A4"/>
          </p15:clr>
        </p15:guide>
        <p15:guide id="10" pos="5041" userDrawn="1">
          <p15:clr>
            <a:srgbClr val="A4A3A4"/>
          </p15:clr>
        </p15:guide>
        <p15:guide id="11" pos="4608" userDrawn="1">
          <p15:clr>
            <a:srgbClr val="A4A3A4"/>
          </p15:clr>
        </p15:guide>
        <p15:guide id="12" pos="21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D6D"/>
    <a:srgbClr val="E69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6163" autoAdjust="0"/>
  </p:normalViewPr>
  <p:slideViewPr>
    <p:cSldViewPr>
      <p:cViewPr varScale="1">
        <p:scale>
          <a:sx n="88" d="100"/>
          <a:sy n="88" d="100"/>
        </p:scale>
        <p:origin x="918" y="96"/>
      </p:cViewPr>
      <p:guideLst>
        <p:guide orient="horz" pos="2160"/>
        <p:guide orient="horz" pos="1200"/>
        <p:guide orient="horz" pos="3888"/>
        <p:guide orient="horz" pos="2880"/>
        <p:guide orient="horz" pos="3216"/>
        <p:guide orient="horz" pos="816"/>
        <p:guide orient="horz" pos="175"/>
        <p:guide pos="2880"/>
        <p:guide pos="719"/>
        <p:guide pos="5041"/>
        <p:guide pos="4608"/>
        <p:guide pos="21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538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8/1/2017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8/1/2017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F2A70B-78F2-4DCF-B53B-C990D2FAFB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81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line"/>
          <p:cNvGrpSpPr/>
          <p:nvPr/>
        </p:nvGrpSpPr>
        <p:grpSpPr bwMode="invGray">
          <a:xfrm>
            <a:off x="1188982" y="4724400"/>
            <a:ext cx="6475638" cy="64008"/>
            <a:chOff x="-4110038" y="2703513"/>
            <a:chExt cx="17394239" cy="160336"/>
          </a:xfrm>
          <a:solidFill>
            <a:schemeClr val="tx2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107" y="5105400"/>
            <a:ext cx="6859786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107" y="1905000"/>
            <a:ext cx="6859786" cy="2667000"/>
          </a:xfrm>
        </p:spPr>
        <p:txBody>
          <a:bodyPr>
            <a:noAutofit/>
          </a:bodyPr>
          <a:lstStyle>
            <a:lvl1pPr>
              <a:defRPr sz="405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8551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468003">
              <a:defRPr/>
            </a:lvl6pPr>
            <a:lvl7pPr marL="1468003">
              <a:defRPr/>
            </a:lvl7pPr>
            <a:lvl8pPr marL="1468003">
              <a:defRPr/>
            </a:lvl8pPr>
            <a:lvl9pPr marL="1468003"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416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4338754" y="3480595"/>
            <a:ext cx="6492240" cy="48019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6129" y="277816"/>
            <a:ext cx="6859787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3233" y="274642"/>
            <a:ext cx="1028968" cy="59017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5855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" y="136525"/>
            <a:ext cx="857475" cy="276226"/>
          </a:xfrm>
          <a:ln>
            <a:noFill/>
          </a:ln>
        </p:spPr>
        <p:txBody>
          <a:bodyPr/>
          <a:lstStyle>
            <a:lvl1pPr>
              <a:defRPr sz="2000"/>
            </a:lvl1pPr>
          </a:lstStyle>
          <a:p>
            <a:r>
              <a:rPr lang="ar-SA" dirty="0"/>
              <a:t>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411590">
              <a:defRPr/>
            </a:lvl2pPr>
            <a:lvl3pPr marL="583085">
              <a:defRPr/>
            </a:lvl3pPr>
            <a:lvl4pPr marL="754581">
              <a:defRPr/>
            </a:lvl4pPr>
            <a:lvl5pPr marL="926077">
              <a:defRPr/>
            </a:lvl5pPr>
            <a:lvl6pPr marL="1097573">
              <a:defRPr baseline="0"/>
            </a:lvl6pPr>
            <a:lvl7pPr marL="1269068">
              <a:defRPr baseline="0"/>
            </a:lvl7pPr>
            <a:lvl8pPr marL="1440564">
              <a:defRPr baseline="0"/>
            </a:lvl8pPr>
            <a:lvl9pPr marL="1612060"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8576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188982" y="4724400"/>
            <a:ext cx="6475638" cy="64008"/>
            <a:chOff x="-4110038" y="2703513"/>
            <a:chExt cx="17394239" cy="160336"/>
          </a:xfrm>
          <a:solidFill>
            <a:schemeClr val="tx2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5102528"/>
            <a:ext cx="6859786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7" y="1905000"/>
            <a:ext cx="6859786" cy="2667000"/>
          </a:xfrm>
        </p:spPr>
        <p:txBody>
          <a:bodyPr anchor="b">
            <a:noAutofit/>
          </a:bodyPr>
          <a:lstStyle>
            <a:lvl1pPr algn="l">
              <a:defRPr sz="3301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4563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32" y="1905000"/>
            <a:ext cx="3315562" cy="4267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468003">
              <a:defRPr sz="1200"/>
            </a:lvl6pPr>
            <a:lvl7pPr marL="1468003">
              <a:defRPr sz="1200"/>
            </a:lvl7pPr>
            <a:lvl8pPr marL="1468003">
              <a:defRPr sz="1200" baseline="0"/>
            </a:lvl8pPr>
            <a:lvl9pPr marL="1468003">
              <a:defRPr sz="12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2108" y="1905000"/>
            <a:ext cx="3315563" cy="4267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468003">
              <a:defRPr sz="1200"/>
            </a:lvl6pPr>
            <a:lvl7pPr marL="1468003">
              <a:defRPr sz="1200" baseline="0"/>
            </a:lvl7pPr>
            <a:lvl8pPr marL="1468003">
              <a:defRPr sz="1200" baseline="0"/>
            </a:lvl8pPr>
            <a:lvl9pPr marL="1468003">
              <a:defRPr sz="12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6596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819402"/>
            <a:ext cx="3313277" cy="3352801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 marL="1468003">
              <a:defRPr sz="1200"/>
            </a:lvl5pPr>
            <a:lvl6pPr marL="1468003">
              <a:defRPr sz="1200"/>
            </a:lvl6pPr>
            <a:lvl7pPr marL="1468003">
              <a:defRPr sz="1200"/>
            </a:lvl7pPr>
            <a:lvl8pPr marL="1468003">
              <a:defRPr sz="1200"/>
            </a:lvl8pPr>
            <a:lvl9pPr marL="1468003"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8" y="2819402"/>
            <a:ext cx="3313277" cy="3352801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468003">
              <a:defRPr sz="1200"/>
            </a:lvl6pPr>
            <a:lvl7pPr marL="1468003">
              <a:defRPr sz="1200" baseline="0"/>
            </a:lvl7pPr>
            <a:lvl8pPr marL="1468003">
              <a:defRPr sz="1200" baseline="0"/>
            </a:lvl8pPr>
            <a:lvl9pPr marL="1468003">
              <a:defRPr sz="12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8" y="1905000"/>
            <a:ext cx="3313277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074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579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39" y="85729"/>
            <a:ext cx="725061" cy="447671"/>
          </a:xfrm>
          <a:ln>
            <a:noFill/>
          </a:ln>
        </p:spPr>
        <p:txBody>
          <a:bodyPr/>
          <a:lstStyle>
            <a:lvl1pPr algn="l">
              <a:defRPr sz="2000" b="1"/>
            </a:lvl1pPr>
          </a:lstStyle>
          <a:p>
            <a:fld id="{25BA54BD-C84D-46CE-8B72-31BFB26ABA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9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3314242" y="1630824"/>
            <a:ext cx="4719500" cy="4575885"/>
            <a:chOff x="4417839" y="1630821"/>
            <a:chExt cx="6291028" cy="4575885"/>
          </a:xfrm>
          <a:solidFill>
            <a:schemeClr val="tx2"/>
          </a:solidFill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3436" y="1905000"/>
            <a:ext cx="4253068" cy="4038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 baseline="0"/>
            </a:lvl7pPr>
            <a:lvl8pPr>
              <a:defRPr sz="1200" baseline="0"/>
            </a:lvl8pPr>
            <a:lvl9pPr>
              <a:defRPr sz="12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2107" y="3429000"/>
            <a:ext cx="2057936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 anchor="b">
            <a:noAutofit/>
          </a:bodyPr>
          <a:lstStyle>
            <a:lvl1pPr algn="l">
              <a:defRPr sz="2401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5766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085908" y="1630824"/>
            <a:ext cx="4719500" cy="4575885"/>
            <a:chOff x="4417839" y="1630821"/>
            <a:chExt cx="6291028" cy="4575885"/>
          </a:xfrm>
          <a:solidFill>
            <a:schemeClr val="tx2"/>
          </a:solidFill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09719" y="1884311"/>
            <a:ext cx="4253068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1014" y="3411748"/>
            <a:ext cx="2057936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 anchor="b">
            <a:noAutofit/>
          </a:bodyPr>
          <a:lstStyle>
            <a:lvl1pPr algn="l">
              <a:defRPr sz="2401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0549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58288" y="6400801"/>
            <a:ext cx="933137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8" y="6400801"/>
            <a:ext cx="4744685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38" y="6413501"/>
            <a:ext cx="857475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rgbClr val="FF6D6D"/>
                </a:solidFill>
              </a:defRPr>
            </a:lvl1pPr>
          </a:lstStyle>
          <a:p>
            <a:fld id="{25BA54BD-C84D-46CE-8B72-31BFB26ABA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8" y="1905000"/>
            <a:ext cx="6859786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6471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3" name="S_Bubbles.wav"/>
          </p:stSnd>
        </p:sndAc>
      </p:transition>
    </mc:Choice>
    <mc:Fallback xmlns="">
      <p:transition spd="slow">
        <p:fade/>
        <p:sndAc>
          <p:stSnd>
            <p:snd r:embed="rId14" name="S_Bubbles.wav"/>
          </p:stSnd>
        </p:sndAc>
      </p:transition>
    </mc:Fallback>
  </mc:AlternateContent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40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05795" indent="-205795" algn="l" defTabSz="685983" rtl="0" eaLnBrk="1" latinLnBrk="0" hangingPunct="1">
        <a:lnSpc>
          <a:spcPct val="90000"/>
        </a:lnSpc>
        <a:spcBef>
          <a:spcPts val="135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432169" indent="-205795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500" kern="1200">
          <a:solidFill>
            <a:schemeClr val="bg1"/>
          </a:solidFill>
          <a:latin typeface="+mn-lt"/>
          <a:ea typeface="+mn-ea"/>
          <a:cs typeface="+mn-cs"/>
        </a:defRPr>
      </a:lvl2pPr>
      <a:lvl3pPr marL="603665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350" kern="1200">
          <a:solidFill>
            <a:schemeClr val="bg1"/>
          </a:solidFill>
          <a:latin typeface="+mn-lt"/>
          <a:ea typeface="+mn-ea"/>
          <a:cs typeface="+mn-cs"/>
        </a:defRPr>
      </a:lvl3pPr>
      <a:lvl4pPr marL="775161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946656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1118152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6pPr>
      <a:lvl7pPr marL="1289648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7pPr>
      <a:lvl8pPr marL="1461144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8pPr>
      <a:lvl9pPr marL="1632639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326341" y="2057400"/>
            <a:ext cx="4495800" cy="2286000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7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8600" y="586669"/>
            <a:ext cx="25908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ربيع الثاني 1438هـ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1" y="4881282"/>
            <a:ext cx="5310184" cy="1143000"/>
          </a:xfrm>
        </p:spPr>
        <p:txBody>
          <a:bodyPr>
            <a:normAutofit fontScale="92500"/>
          </a:bodyPr>
          <a:lstStyle/>
          <a:p>
            <a:pPr algn="ctr" rtl="1"/>
            <a:r>
              <a:rPr lang="ar-SA" sz="2800" b="1" dirty="0">
                <a:latin typeface="Arial" panose="020B0604020202020204" pitchFamily="34" charset="0"/>
                <a:cs typeface="Arial" panose="020B0604020202020204" pitchFamily="34" charset="0"/>
              </a:rPr>
              <a:t>إعداد / بندر بن عايض بن صنيتان العتيبي</a:t>
            </a:r>
          </a:p>
          <a:p>
            <a:pPr algn="ctr" rtl="1"/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1"/>
            <a:r>
              <a:rPr lang="ar-SA" sz="2800" b="1" dirty="0">
                <a:latin typeface="Arial" panose="020B0604020202020204" pitchFamily="34" charset="0"/>
                <a:cs typeface="Arial" panose="020B0604020202020204" pitchFamily="34" charset="0"/>
              </a:rPr>
              <a:t>شارك في التصميم / أحمد بن عبدالعزيز الكندري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850777" y="2838137"/>
            <a:ext cx="3468010" cy="1200463"/>
          </a:xfrm>
        </p:spPr>
        <p:txBody>
          <a:bodyPr/>
          <a:lstStyle/>
          <a:p>
            <a:pPr algn="ctr"/>
            <a:r>
              <a:rPr lang="ar-SA" sz="100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فقه المواريث</a:t>
            </a:r>
            <a:endParaRPr lang="en-US" sz="100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4152" y="5943600"/>
            <a:ext cx="371565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b="1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bander185@gmail.com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421136" y="2133600"/>
            <a:ext cx="4306210" cy="2133600"/>
          </a:xfrm>
          <a:prstGeom prst="roundRect">
            <a:avLst/>
          </a:prstGeom>
          <a:noFill/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ardrop 7"/>
          <p:cNvSpPr/>
          <p:nvPr/>
        </p:nvSpPr>
        <p:spPr>
          <a:xfrm>
            <a:off x="6019800" y="304800"/>
            <a:ext cx="2819400" cy="1295400"/>
          </a:xfrm>
          <a:prstGeom prst="teardrop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على المذهب</a:t>
            </a:r>
          </a:p>
          <a:p>
            <a:pPr algn="ctr"/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الحنبلي</a:t>
            </a:r>
          </a:p>
        </p:txBody>
      </p:sp>
    </p:spTree>
    <p:extLst>
      <p:ext uri="{BB962C8B-B14F-4D97-AF65-F5344CB8AC3E}">
        <p14:creationId xmlns:p14="http://schemas.microsoft.com/office/powerpoint/2010/main" val="57531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3" name="S_Bubbles.wav"/>
          </p:stSnd>
        </p:sndAc>
      </p:transition>
    </mc:Choice>
    <mc:Fallback xmlns="">
      <p:transition spd="slow">
        <p:fade/>
        <p:sndAc>
          <p:stSnd>
            <p:snd r:embed="rId6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الزوجة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10</a:t>
            </a:r>
            <a:endParaRPr lang="en-US" dirty="0"/>
          </a:p>
        </p:txBody>
      </p:sp>
      <p:sp>
        <p:nvSpPr>
          <p:cNvPr id="6" name="Flowchart: Terminator 5"/>
          <p:cNvSpPr/>
          <p:nvPr/>
        </p:nvSpPr>
        <p:spPr>
          <a:xfrm>
            <a:off x="6172200" y="18288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990600" y="183339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143000"/>
            <a:ext cx="822078" cy="762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1" name="Rectangular Callout 10"/>
          <p:cNvSpPr/>
          <p:nvPr/>
        </p:nvSpPr>
        <p:spPr>
          <a:xfrm>
            <a:off x="3310467" y="1981200"/>
            <a:ext cx="2590800" cy="1447800"/>
          </a:xfrm>
          <a:prstGeom prst="wedgeRectCallout">
            <a:avLst>
              <a:gd name="adj1" fmla="val 8508"/>
              <a:gd name="adj2" fmla="val 70870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     ابن الابن</a:t>
            </a:r>
          </a:p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البنت      بنت الابن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2200" y="2667000"/>
            <a:ext cx="205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</a:t>
            </a:r>
          </a:p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" y="2667000"/>
            <a:ext cx="205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</a:t>
            </a:r>
          </a:p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886200" y="36576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76857"/>
              </p:ext>
            </p:extLst>
          </p:nvPr>
        </p:nvGraphicFramePr>
        <p:xfrm>
          <a:off x="5257800" y="4831080"/>
          <a:ext cx="3657600" cy="126492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753100" y="5560469"/>
            <a:ext cx="9525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454407"/>
              </p:ext>
            </p:extLst>
          </p:nvPr>
        </p:nvGraphicFramePr>
        <p:xfrm>
          <a:off x="228600" y="4800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4763" y="55604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6096000"/>
            <a:ext cx="99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763" y="1043869"/>
            <a:ext cx="2400837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يشتركن في الفرض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304800" y="501742"/>
            <a:ext cx="2895600" cy="1031438"/>
          </a:xfrm>
          <a:prstGeom prst="wedgeRectCallout">
            <a:avLst>
              <a:gd name="adj1" fmla="val 60116"/>
              <a:gd name="adj2" fmla="val -8448"/>
            </a:avLst>
          </a:prstGeom>
          <a:noFill/>
          <a:ln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85800" y="533400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أكثر من زوجة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55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5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22222E-6 C -0.00191 -0.00347 -0.00642 -0.03241 0.01094 -0.05185 C 0.01805 -0.03981 0.03038 -0.0375 0.03489 -0.02523 C 0.03958 -0.01319 0.0401 0.00093 0.03785 0.02153 C 0.02882 0.03866 0.025 0.04422 0.0026 0.05602 C -0.01354 0.04676 -0.03698 0.04722 -0.0375 0.02361 C -0.04531 0.01111 -0.04653 -0.01574 -0.03663 -0.03472 C -0.02656 -0.05393 -0.01997 -0.04537 -0.00087 -0.04838 C -0.00399 -0.02384 0.00087 0.00301 -0.00017 -2.22222E-6 Z " pathEditMode="relative" rAng="0" ptsTypes="AAAAAAAAA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  <p:bldP spid="14" grpId="0"/>
      <p:bldP spid="15" grpId="0"/>
      <p:bldP spid="16" grpId="0" animBg="1"/>
      <p:bldP spid="18" grpId="0"/>
      <p:bldP spid="21" grpId="0"/>
      <p:bldP spid="8" grpId="0"/>
      <p:bldP spid="9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11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الزوج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6172200" y="18288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990600" y="183339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143000"/>
            <a:ext cx="822078" cy="762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1" name="Rectangular Callout 10"/>
          <p:cNvSpPr/>
          <p:nvPr/>
        </p:nvSpPr>
        <p:spPr>
          <a:xfrm>
            <a:off x="3310467" y="1981200"/>
            <a:ext cx="2590800" cy="1447800"/>
          </a:xfrm>
          <a:prstGeom prst="wedgeRectCallout">
            <a:avLst>
              <a:gd name="adj1" fmla="val 8508"/>
              <a:gd name="adj2" fmla="val 70870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     ابن الابن</a:t>
            </a:r>
          </a:p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البنت      بنت الابن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2200" y="2667000"/>
            <a:ext cx="205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</a:t>
            </a:r>
          </a:p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" y="2667000"/>
            <a:ext cx="205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</a:t>
            </a:r>
          </a:p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886200" y="36576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183458"/>
              </p:ext>
            </p:extLst>
          </p:nvPr>
        </p:nvGraphicFramePr>
        <p:xfrm>
          <a:off x="5257800" y="4831080"/>
          <a:ext cx="3657600" cy="126492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562600" y="5560469"/>
            <a:ext cx="1143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623137"/>
              </p:ext>
            </p:extLst>
          </p:nvPr>
        </p:nvGraphicFramePr>
        <p:xfrm>
          <a:off x="228600" y="4800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 </a:t>
                      </a:r>
                      <a:r>
                        <a:rPr lang="ar-SA" sz="3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4763" y="55604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6096000"/>
            <a:ext cx="99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02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5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22222E-6 C -0.00191 -0.00347 -0.00642 -0.03241 0.01094 -0.05185 C 0.01805 -0.03981 0.03038 -0.0375 0.03489 -0.02523 C 0.03958 -0.01319 0.0401 0.00093 0.03785 0.02153 C 0.02882 0.03866 0.025 0.04422 0.0026 0.05602 C -0.01354 0.04676 -0.03698 0.04722 -0.0375 0.02361 C -0.04531 0.01111 -0.04653 -0.01574 -0.03663 -0.03472 C -0.02656 -0.05393 -0.01997 -0.04537 -0.00087 -0.04838 C -0.00399 -0.02384 0.00087 0.00301 -0.00017 -2.22222E-6 Z " pathEditMode="relative" rAng="0" ptsTypes="AAAAAAA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  <p:bldP spid="14" grpId="0"/>
      <p:bldP spid="15" grpId="0"/>
      <p:bldP spid="16" grpId="0" animBg="1"/>
      <p:bldP spid="18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owchart: Terminator 14"/>
          <p:cNvSpPr/>
          <p:nvPr/>
        </p:nvSpPr>
        <p:spPr>
          <a:xfrm>
            <a:off x="5117143" y="3886200"/>
            <a:ext cx="3886200" cy="683668"/>
          </a:xfrm>
          <a:prstGeom prst="flowChartTerminator">
            <a:avLst/>
          </a:prstGeom>
          <a:solidFill>
            <a:schemeClr val="bg1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12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882153" y="152400"/>
            <a:ext cx="34290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البنت و بنت الابن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477000" y="12192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295400" y="12192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3200" y="2819400"/>
            <a:ext cx="1828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منفردة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3350669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83306" y="4010711"/>
            <a:ext cx="3429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تزيد بنت الابن عن البنت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62600" y="4581739"/>
            <a:ext cx="3048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 الفرع الوارث الأعلى منها.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2819400"/>
            <a:ext cx="2514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اثنتان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فأكثر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3350669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4581739"/>
            <a:ext cx="3048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 الفرع            الوارث الأعلى منها.</a:t>
            </a:r>
          </a:p>
        </p:txBody>
      </p:sp>
      <p:sp>
        <p:nvSpPr>
          <p:cNvPr id="16" name="Flowchart: Terminator 15"/>
          <p:cNvSpPr/>
          <p:nvPr/>
        </p:nvSpPr>
        <p:spPr>
          <a:xfrm>
            <a:off x="152400" y="3886200"/>
            <a:ext cx="3886200" cy="683668"/>
          </a:xfrm>
          <a:prstGeom prst="flowChartTerminator">
            <a:avLst/>
          </a:prstGeom>
          <a:solidFill>
            <a:schemeClr val="bg1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18563" y="4010711"/>
            <a:ext cx="3429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تزيد بنت الابن عن البنت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67400" y="5692069"/>
            <a:ext cx="2590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 البنت 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0" y="5650671"/>
            <a:ext cx="4419600" cy="86793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 بنت الابن 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</a:t>
            </a:r>
          </a:p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أخوها </a:t>
            </a:r>
            <a:r>
              <a:rPr lang="ar-SA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 ابن عمها المساوي لها.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4" grpId="0" animBg="1"/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4" grpId="0"/>
      <p:bldP spid="16" grpId="0" animBg="1"/>
      <p:bldP spid="17" grpId="0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13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188154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5363" y="31220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584948"/>
              </p:ext>
            </p:extLst>
          </p:nvPr>
        </p:nvGraphicFramePr>
        <p:xfrm>
          <a:off x="533400" y="18135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400" y="3108960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77655"/>
              </p:ext>
            </p:extLst>
          </p:nvPr>
        </p:nvGraphicFramePr>
        <p:xfrm>
          <a:off x="5029200" y="426540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2953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5363" y="55604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155435"/>
              </p:ext>
            </p:extLst>
          </p:nvPr>
        </p:nvGraphicFramePr>
        <p:xfrm>
          <a:off x="533400" y="42672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995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4400" y="5562600"/>
            <a:ext cx="10292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55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5" grpId="0"/>
      <p:bldP spid="18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14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6858000" y="228600"/>
            <a:ext cx="1889760" cy="188976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7400" y="3200400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438400"/>
            <a:ext cx="8382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تحصل بنات الابن على السدس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سواء كنّ واحدة أو أكثر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عند 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4741" y="3884069"/>
            <a:ext cx="7391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الفرع الوارث الأعلى منها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إلا صاحبة النصف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ترث معها السدس تكملة الثلثين.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4200" y="5029200"/>
            <a:ext cx="29413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 تكملة الثلثين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019800" y="5690791"/>
            <a:ext cx="1569720" cy="557609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نصف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562600" y="5708721"/>
            <a:ext cx="3505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886200" y="5690791"/>
            <a:ext cx="1569720" cy="55346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676400" y="5708720"/>
            <a:ext cx="15697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ثلثين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383280" y="5708721"/>
            <a:ext cx="3505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533400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الأولى: </a:t>
            </a:r>
            <a:r>
              <a:rPr lang="ar-SA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/    بنت   /    بنتان.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3000" y="1196269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الثانية: </a:t>
            </a:r>
            <a:r>
              <a:rPr lang="ar-SA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ابن/ بنت ابن / بنتا ابن.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048000" y="914400"/>
            <a:ext cx="198120" cy="38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2209800" y="838200"/>
            <a:ext cx="838200" cy="35806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2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15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917584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31220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912224"/>
              </p:ext>
            </p:extLst>
          </p:nvPr>
        </p:nvGraphicFramePr>
        <p:xfrm>
          <a:off x="5029200" y="42519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295363" y="49530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5364" y="5547360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محجوبة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835936"/>
              </p:ext>
            </p:extLst>
          </p:nvPr>
        </p:nvGraphicFramePr>
        <p:xfrm>
          <a:off x="457200" y="18288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23363" y="2588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0" y="3124200"/>
            <a:ext cx="11440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457201" y="5257800"/>
            <a:ext cx="4419600" cy="1143000"/>
          </a:xfrm>
          <a:prstGeom prst="homePlate">
            <a:avLst/>
          </a:prstGeom>
          <a:noFill/>
          <a:ln w="285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لاستغراق البنتين الثلثين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3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8" grpId="0"/>
      <p:bldP spid="19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owchart: Terminator 14"/>
          <p:cNvSpPr/>
          <p:nvPr/>
        </p:nvSpPr>
        <p:spPr>
          <a:xfrm>
            <a:off x="4953000" y="4338918"/>
            <a:ext cx="4038600" cy="683668"/>
          </a:xfrm>
          <a:prstGeom prst="flowChartTerminator">
            <a:avLst/>
          </a:prstGeom>
          <a:solidFill>
            <a:schemeClr val="bg1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16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882153" y="152400"/>
            <a:ext cx="34290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الأخوات لغير أم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781800" y="605118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945778" y="605118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52447" y="2205318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منفردة.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7694" y="2723140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4489187"/>
            <a:ext cx="399996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تزيد الأخت لأب على الشقيقة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53000" y="3236259"/>
            <a:ext cx="3962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 الفرع الوارث.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6399" y="2203187"/>
            <a:ext cx="2514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اثنتان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فأكثر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0199" y="2662518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06037" y="5750342"/>
            <a:ext cx="2604247" cy="86793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يعصبها الأخ الشقيق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00600" y="3768885"/>
            <a:ext cx="4114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الأصل الوارث المذكر.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09883" y="5166023"/>
            <a:ext cx="3810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الأشقاء و الشقائق.</a:t>
            </a:r>
          </a:p>
        </p:txBody>
      </p:sp>
      <p:sp>
        <p:nvSpPr>
          <p:cNvPr id="22" name="Flowchart: Terminator 21"/>
          <p:cNvSpPr/>
          <p:nvPr/>
        </p:nvSpPr>
        <p:spPr>
          <a:xfrm>
            <a:off x="76200" y="4338918"/>
            <a:ext cx="4038600" cy="683668"/>
          </a:xfrm>
          <a:prstGeom prst="flowChartTerminator">
            <a:avLst/>
          </a:prstGeom>
          <a:solidFill>
            <a:schemeClr val="bg1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52400" y="4489187"/>
            <a:ext cx="399996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تزيد الأخت لأب على الشقيقة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058" y="3195918"/>
            <a:ext cx="3962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 الفرع الوارث.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-26895" y="3746474"/>
            <a:ext cx="4114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الأصل الوارث المذكر.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1012" y="5145742"/>
            <a:ext cx="3810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الأشقاء و الشقائق.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8541" y="5763789"/>
            <a:ext cx="2838182" cy="86793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</a:p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يعصبها الأخ لأب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143000"/>
            <a:ext cx="822078" cy="762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29" name="Rectangular Callout 28"/>
          <p:cNvSpPr/>
          <p:nvPr/>
        </p:nvSpPr>
        <p:spPr>
          <a:xfrm>
            <a:off x="4038600" y="1371600"/>
            <a:ext cx="2590800" cy="979359"/>
          </a:xfrm>
          <a:prstGeom prst="wedgeRectCallout">
            <a:avLst>
              <a:gd name="adj1" fmla="val -56565"/>
              <a:gd name="adj2" fmla="val -25415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الأصل الوارث</a:t>
            </a:r>
          </a:p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      أب الأب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67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5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7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22222E-6 C -0.00191 -0.00347 -0.00642 -0.03241 0.01094 -0.05185 C 0.01805 -0.03981 0.03038 -0.0375 0.03489 -0.02523 C 0.03958 -0.01319 0.0401 0.00093 0.03785 0.02153 C 0.02882 0.03866 0.025 0.04422 0.0026 0.05602 C -0.01354 0.04676 -0.03698 0.04722 -0.0375 0.02361 C -0.04531 0.01111 -0.04653 -0.01574 -0.03663 -0.03472 C -0.02656 -0.05393 -0.01997 -0.04537 -0.00087 -0.04838 C -0.00399 -0.02384 0.00087 0.00301 -0.00017 -2.22222E-6 Z " pathEditMode="relative" rAng="0" ptsTypes="AAAAAAAAA">
                                      <p:cBhvr>
                                        <p:cTn id="6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4" grpId="0" animBg="1"/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9" grpId="0" animBg="1"/>
      <p:bldP spid="18" grpId="0"/>
      <p:bldP spid="21" grpId="0"/>
      <p:bldP spid="22" grpId="0" animBg="1"/>
      <p:bldP spid="23" grpId="0"/>
      <p:bldP spid="24" grpId="0"/>
      <p:bldP spid="25" grpId="0"/>
      <p:bldP spid="26" grpId="0"/>
      <p:bldP spid="27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17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620096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7422" y="31220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64013"/>
              </p:ext>
            </p:extLst>
          </p:nvPr>
        </p:nvGraphicFramePr>
        <p:xfrm>
          <a:off x="533400" y="18135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1294" y="3108960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793255"/>
              </p:ext>
            </p:extLst>
          </p:nvPr>
        </p:nvGraphicFramePr>
        <p:xfrm>
          <a:off x="5029200" y="426540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2953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08810" y="55604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980318"/>
              </p:ext>
            </p:extLst>
          </p:nvPr>
        </p:nvGraphicFramePr>
        <p:xfrm>
          <a:off x="533400" y="42672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995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4400" y="5562600"/>
            <a:ext cx="10292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86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5" grpId="0"/>
      <p:bldP spid="18" grpId="0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18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6979920" y="76200"/>
            <a:ext cx="178308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80847" y="2286000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2036" y="1752600"/>
            <a:ext cx="861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تحصل الأخوات لأب على السدس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سواء كنّ واحدة أو أكثر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عند 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1600" y="2819400"/>
            <a:ext cx="31779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الفرع الوارث.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6259" y="4970929"/>
            <a:ext cx="29413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 تكملة الثلثين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979459" y="5631632"/>
            <a:ext cx="15697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نصف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522259" y="5627484"/>
            <a:ext cx="3505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845859" y="5623001"/>
            <a:ext cx="15697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636059" y="5640931"/>
            <a:ext cx="1569720" cy="499672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ثلثين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342939" y="5627484"/>
            <a:ext cx="3505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40306" y="3361765"/>
            <a:ext cx="4114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الأصل الوارث المذكر.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1695" y="3861657"/>
            <a:ext cx="80099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الأشقاء و الشقائق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إلا الشقيقة صاحبة النصف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ترث معها السدس تكملة الثلثين.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200" y="533400"/>
            <a:ext cx="55626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 شقيق /    أخت شقيقة  /    أختان شقيقتان.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8200" y="1196269"/>
            <a:ext cx="55626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 لأب    /    أخت لأب    / أختان لأب.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3688080" y="914400"/>
            <a:ext cx="198120" cy="38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667000" y="937331"/>
            <a:ext cx="838200" cy="35806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08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8" grpId="0"/>
      <p:bldP spid="19" grpId="0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19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750719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31220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637731"/>
              </p:ext>
            </p:extLst>
          </p:nvPr>
        </p:nvGraphicFramePr>
        <p:xfrm>
          <a:off x="5029200" y="42519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ش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295363" y="49530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5364" y="5547360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محجوبة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111856"/>
              </p:ext>
            </p:extLst>
          </p:nvPr>
        </p:nvGraphicFramePr>
        <p:xfrm>
          <a:off x="457200" y="18288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23363" y="2588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0" y="3124200"/>
            <a:ext cx="11440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457201" y="5257800"/>
            <a:ext cx="4419600" cy="1143000"/>
          </a:xfrm>
          <a:prstGeom prst="homePlate">
            <a:avLst/>
          </a:prstGeom>
          <a:noFill/>
          <a:ln w="285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لاستغراق الشقيقتين الثلثين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75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8" grpId="0"/>
      <p:bldP spid="19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139" y="180974"/>
            <a:ext cx="420262" cy="276226"/>
          </a:xfrm>
        </p:spPr>
        <p:txBody>
          <a:bodyPr/>
          <a:lstStyle/>
          <a:p>
            <a:r>
              <a:rPr lang="ar-SA" sz="2000" b="1" dirty="0"/>
              <a:t>2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مقدمة في فقه المواريث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الوارثون من الرجال والنساء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أصحاب الفروض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التعصيب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الحجب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التأصيل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6600" b="1" dirty="0">
                <a:latin typeface="Arial" panose="020B0604020202020204" pitchFamily="34" charset="0"/>
                <a:cs typeface="Arial" panose="020B0604020202020204" pitchFamily="34" charset="0"/>
              </a:rPr>
              <a:t>المرحلة الأولى</a:t>
            </a:r>
            <a:endParaRPr 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34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الإخوة لأم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20</a:t>
            </a:r>
            <a:endParaRPr lang="en-US" dirty="0"/>
          </a:p>
        </p:txBody>
      </p:sp>
      <p:sp>
        <p:nvSpPr>
          <p:cNvPr id="6" name="Flowchart: Terminator 5"/>
          <p:cNvSpPr/>
          <p:nvPr/>
        </p:nvSpPr>
        <p:spPr>
          <a:xfrm>
            <a:off x="6172200" y="10668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990600" y="10668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36976" y="1828800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اثنان فأكثر.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168360"/>
              </p:ext>
            </p:extLst>
          </p:nvPr>
        </p:nvGraphicFramePr>
        <p:xfrm>
          <a:off x="5257800" y="351864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أخوين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753100" y="4204447"/>
            <a:ext cx="9525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77860"/>
              </p:ext>
            </p:extLst>
          </p:nvPr>
        </p:nvGraphicFramePr>
        <p:xfrm>
          <a:off x="228600" y="350520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4763" y="4265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4800600"/>
            <a:ext cx="99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31538" y="2286000"/>
            <a:ext cx="3124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عدم الفرع الوارث.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94856" y="2767542"/>
            <a:ext cx="462489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عدم الأصل الوارث المذكر.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56330" y="1828800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منفرد.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92306" y="2286000"/>
            <a:ext cx="3124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عدم الفرع الوارث.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-76200" y="2780554"/>
            <a:ext cx="462489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عدم الأصل الوارث المذكر.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91200" y="4836258"/>
            <a:ext cx="952500" cy="48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4751" y="5374341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4800600" y="5562600"/>
            <a:ext cx="3733800" cy="762000"/>
          </a:xfrm>
          <a:prstGeom prst="wedgeRoundRectCallout">
            <a:avLst>
              <a:gd name="adj1" fmla="val 33909"/>
              <a:gd name="adj2" fmla="val -78677"/>
              <a:gd name="adj3" fmla="val 16667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للذكر مثل نصيب الأنثى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19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4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21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971704"/>
              </p:ext>
            </p:extLst>
          </p:nvPr>
        </p:nvGraphicFramePr>
        <p:xfrm>
          <a:off x="5029200" y="1811767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أخوين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1941" y="3122069"/>
            <a:ext cx="14836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044933"/>
              </p:ext>
            </p:extLst>
          </p:nvPr>
        </p:nvGraphicFramePr>
        <p:xfrm>
          <a:off x="533400" y="181356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6469" y="3108960"/>
            <a:ext cx="15133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محجوبتان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3647" y="37316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5447" y="3731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338056"/>
              </p:ext>
            </p:extLst>
          </p:nvPr>
        </p:nvGraphicFramePr>
        <p:xfrm>
          <a:off x="2805953" y="4574689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947684" y="5257800"/>
            <a:ext cx="15481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محجوبتان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24200" y="5869751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49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9" grpId="0" animBg="1"/>
      <p:bldP spid="20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22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630706" y="152400"/>
            <a:ext cx="19050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الأم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477000" y="9144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295400" y="9144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5401" y="2658256"/>
            <a:ext cx="39623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وجود الفرع الوارث.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1" y="3269987"/>
            <a:ext cx="44957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وجود الجمع من الإخوة.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1997" y="2658256"/>
            <a:ext cx="3429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الفرع الوارث.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3269987"/>
            <a:ext cx="38861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الجمع من الإخوة.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45341" y="4542270"/>
            <a:ext cx="5257800" cy="86793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المقصود بالجمع من الإخوة: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اثنان فأكثر بأي صفة كانت ، ذكوراً أو إناثاً أو من الجنسين 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24401" y="3839246"/>
            <a:ext cx="44957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أن لا تكون احدى العمريتين.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09124" y="5715000"/>
            <a:ext cx="6152646" cy="838200"/>
          </a:xfrm>
          <a:prstGeom prst="rect">
            <a:avLst/>
          </a:prstGeom>
          <a:noFill/>
          <a:ln w="317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09124" y="5867400"/>
            <a:ext cx="6152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يشترط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 الإخوة لحجب الأم كونهم وارثين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63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  <p:bldP spid="8" grpId="0"/>
      <p:bldP spid="11" grpId="0"/>
      <p:bldP spid="12" grpId="0"/>
      <p:bldP spid="20" grpId="0" animBg="1"/>
      <p:bldP spid="18" grpId="0"/>
      <p:bldP spid="10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23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807490"/>
              </p:ext>
            </p:extLst>
          </p:nvPr>
        </p:nvGraphicFramePr>
        <p:xfrm>
          <a:off x="5029200" y="1811767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1941" y="3122069"/>
            <a:ext cx="14836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78647"/>
              </p:ext>
            </p:extLst>
          </p:nvPr>
        </p:nvGraphicFramePr>
        <p:xfrm>
          <a:off x="533400" y="181356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أخوين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6469" y="3108960"/>
            <a:ext cx="15133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3647" y="37316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5049" y="3731669"/>
            <a:ext cx="102686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236975"/>
              </p:ext>
            </p:extLst>
          </p:nvPr>
        </p:nvGraphicFramePr>
        <p:xfrm>
          <a:off x="2805953" y="4574689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947684" y="5257800"/>
            <a:ext cx="15481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00400" y="5869751"/>
            <a:ext cx="1143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25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9" grpId="0" animBg="1"/>
      <p:bldP spid="20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24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630706" y="152400"/>
            <a:ext cx="19050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الجدة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0" y="4953000"/>
            <a:ext cx="6096000" cy="5355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الجدة الوارثة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الأم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أم الأب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أم أب الأب.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مخطط انسيابي: تحضير 5"/>
          <p:cNvSpPr/>
          <p:nvPr/>
        </p:nvSpPr>
        <p:spPr>
          <a:xfrm>
            <a:off x="762000" y="1371600"/>
            <a:ext cx="1905000" cy="1295400"/>
          </a:xfrm>
          <a:prstGeom prst="flowChartPreparation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630706" y="1752600"/>
            <a:ext cx="513229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عدم وجود الأم أو جدة أدنى منها.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765696"/>
              </p:ext>
            </p:extLst>
          </p:nvPr>
        </p:nvGraphicFramePr>
        <p:xfrm>
          <a:off x="5181600" y="2895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جدة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6" name="TextBox 5"/>
          <p:cNvSpPr txBox="1"/>
          <p:nvPr/>
        </p:nvSpPr>
        <p:spPr>
          <a:xfrm>
            <a:off x="5562600" y="4205902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5447763" y="3657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537695"/>
              </p:ext>
            </p:extLst>
          </p:nvPr>
        </p:nvGraphicFramePr>
        <p:xfrm>
          <a:off x="304800" y="2895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جدة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TextBox 4"/>
          <p:cNvSpPr txBox="1"/>
          <p:nvPr/>
        </p:nvSpPr>
        <p:spPr>
          <a:xfrm>
            <a:off x="570963" y="3657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570964" y="4205902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محجوبة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1967753" y="5638800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الجدة القريبة: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تحجب البعيدة مطلقاً.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113139" y="4953000"/>
            <a:ext cx="953661" cy="838200"/>
          </a:xfrm>
          <a:prstGeom prst="wedgeRoundRectCallout">
            <a:avLst>
              <a:gd name="adj1" fmla="val 96201"/>
              <a:gd name="adj2" fmla="val 9769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ثلاث</a:t>
            </a:r>
          </a:p>
          <a:p>
            <a:pPr algn="ctr" rtl="1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جدات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1981200" y="6225469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الأب: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ترث مع ابنها ولا يحجبها.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7924800" y="5431267"/>
            <a:ext cx="1066800" cy="838200"/>
          </a:xfrm>
          <a:prstGeom prst="wedgeRoundRectCallout">
            <a:avLst>
              <a:gd name="adj1" fmla="val -112720"/>
              <a:gd name="adj2" fmla="val 73940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وكذلك</a:t>
            </a:r>
          </a:p>
          <a:p>
            <a:pPr algn="ctr" rtl="1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الجد</a:t>
            </a:r>
          </a:p>
        </p:txBody>
      </p:sp>
    </p:spTree>
    <p:extLst>
      <p:ext uri="{BB962C8B-B14F-4D97-AF65-F5344CB8AC3E}">
        <p14:creationId xmlns:p14="http://schemas.microsoft.com/office/powerpoint/2010/main" val="390511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6" grpId="0" animBg="1"/>
      <p:bldP spid="9" grpId="0"/>
      <p:bldP spid="16" grpId="0"/>
      <p:bldP spid="24" grpId="0"/>
      <p:bldP spid="28" grpId="0" animBg="1"/>
      <p:bldP spid="4" grpId="0" animBg="1"/>
      <p:bldP spid="15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25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الأب والجد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lowchart: Terminator 3"/>
          <p:cNvSpPr/>
          <p:nvPr/>
        </p:nvSpPr>
        <p:spPr>
          <a:xfrm>
            <a:off x="6172200" y="16764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lowchart: Terminator 4"/>
          <p:cNvSpPr/>
          <p:nvPr/>
        </p:nvSpPr>
        <p:spPr>
          <a:xfrm>
            <a:off x="5867400" y="3429000"/>
            <a:ext cx="2595093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 + باقي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54969"/>
              </p:ext>
            </p:extLst>
          </p:nvPr>
        </p:nvGraphicFramePr>
        <p:xfrm>
          <a:off x="914400" y="12954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0" y="2055269"/>
            <a:ext cx="1295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0" y="2606628"/>
            <a:ext cx="1066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62600" y="2438400"/>
            <a:ext cx="3200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فرع وارث مذكر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62600" y="4267200"/>
            <a:ext cx="3352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فرع وارث مؤنث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076861"/>
              </p:ext>
            </p:extLst>
          </p:nvPr>
        </p:nvGraphicFramePr>
        <p:xfrm>
          <a:off x="914400" y="35052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19200" y="4238708"/>
            <a:ext cx="2057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باقي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0200" y="4866282"/>
            <a:ext cx="1295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Punched Tape 14"/>
          <p:cNvSpPr/>
          <p:nvPr/>
        </p:nvSpPr>
        <p:spPr>
          <a:xfrm>
            <a:off x="5410200" y="4953000"/>
            <a:ext cx="3505200" cy="1752600"/>
          </a:xfrm>
          <a:prstGeom prst="flowChartPunchedTap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يحصل على الباقي </a:t>
            </a: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عند عدم الفرع الوارث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5638800"/>
            <a:ext cx="838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الجد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5638800"/>
            <a:ext cx="4648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يحوز نصيب الأب عند عدم وجوده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14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/>
      <p:bldP spid="9" grpId="0"/>
      <p:bldP spid="11" grpId="0"/>
      <p:bldP spid="13" grpId="0"/>
      <p:bldP spid="14" grpId="0"/>
      <p:bldP spid="15" grpId="0" animBg="1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Terminator 15"/>
          <p:cNvSpPr/>
          <p:nvPr/>
        </p:nvSpPr>
        <p:spPr>
          <a:xfrm>
            <a:off x="5791200" y="1474695"/>
            <a:ext cx="2743200" cy="535531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26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العمريتان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0" y="1474695"/>
            <a:ext cx="2438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 و أم و أب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426378"/>
              </p:ext>
            </p:extLst>
          </p:nvPr>
        </p:nvGraphicFramePr>
        <p:xfrm>
          <a:off x="5257800" y="259080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7" name="TextBox 4"/>
          <p:cNvSpPr txBox="1"/>
          <p:nvPr/>
        </p:nvSpPr>
        <p:spPr>
          <a:xfrm>
            <a:off x="5447763" y="3276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5334000" y="3886200"/>
            <a:ext cx="163776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ثلث</a:t>
            </a: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الباقي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5447763" y="4493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914390"/>
              </p:ext>
            </p:extLst>
          </p:nvPr>
        </p:nvGraphicFramePr>
        <p:xfrm>
          <a:off x="277906" y="259080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TextBox 4"/>
          <p:cNvSpPr txBox="1"/>
          <p:nvPr/>
        </p:nvSpPr>
        <p:spPr>
          <a:xfrm>
            <a:off x="467869" y="3276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354106" y="3886200"/>
            <a:ext cx="163776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ثلث</a:t>
            </a: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الباقي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467869" y="4493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1976717" y="5244353"/>
            <a:ext cx="5257800" cy="1255728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سبب التسمية: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سميت بذلك لقضاء عمر رضي الله عنه فيها ،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حتى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يحصل الأب على ضعف الأم لأنهما في نفس الدرجة.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805517" y="1219200"/>
            <a:ext cx="1561563" cy="1234778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أركانها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owchart: Terminator 16"/>
          <p:cNvSpPr/>
          <p:nvPr/>
        </p:nvSpPr>
        <p:spPr>
          <a:xfrm>
            <a:off x="620269" y="1474694"/>
            <a:ext cx="2743200" cy="535531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72669" y="1474694"/>
            <a:ext cx="2438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r>
              <a:rPr lang="ar-SA" sz="32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و أم و أب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5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 animBg="1"/>
      <p:bldP spid="4" grpId="0"/>
      <p:bldP spid="14" grpId="0" animBg="1"/>
      <p:bldP spid="15" grpId="0" animBg="1"/>
      <p:bldP spid="17" grpId="0" animBg="1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27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38400" y="2286000"/>
            <a:ext cx="43434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التعصيب</a:t>
            </a:r>
            <a:endParaRPr lang="en-US" sz="9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563906" y="1219200"/>
            <a:ext cx="4038600" cy="3505200"/>
          </a:xfrm>
          <a:prstGeom prst="ellipse">
            <a:avLst/>
          </a:prstGeom>
          <a:noFill/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44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28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التعصيب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96200" y="1219200"/>
            <a:ext cx="1295400" cy="53553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العصبة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1219200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يرث بلا تقدير.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96200" y="2029075"/>
            <a:ext cx="1295400" cy="5617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أحواله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7400" y="2743200"/>
            <a:ext cx="311075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يحصل على كل المال: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4694" y="2055269"/>
            <a:ext cx="233530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له ثلاثة أحوال 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800" y="3274469"/>
            <a:ext cx="4876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هلك عن أب فقط ( للأب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000" y="3898071"/>
            <a:ext cx="554915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يحصل على الباقي بعد أصحاب الفروض: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8012" y="4507671"/>
            <a:ext cx="6096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هلك عن أب و أم ( للأم الثلث و للأب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3212" y="5193471"/>
            <a:ext cx="257735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يبقى له شيء 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894" y="5726871"/>
            <a:ext cx="86106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هلك عن زوج و أخت ش و عم ( للزوج النصف و الأخت النصف </a:t>
            </a:r>
          </a:p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ولا شيء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للعم).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42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29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671483" y="228600"/>
            <a:ext cx="3813486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667000" y="249601"/>
            <a:ext cx="3817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4000" b="1" dirty="0">
                <a:solidFill>
                  <a:schemeClr val="bg1"/>
                </a:solidFill>
              </a:rPr>
              <a:t>العصبة بالنفس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477000" y="1981199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الأبوة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477000" y="3200399"/>
            <a:ext cx="2438400" cy="685799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الأخوة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77000" y="4419599"/>
            <a:ext cx="2438400" cy="685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العمومة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460067" y="1293267"/>
            <a:ext cx="2438400" cy="611731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البنوة</a:t>
            </a:r>
            <a:endParaRPr lang="en-US" sz="3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477000" y="5824928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الولاء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4400" y="1219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733800" y="1295399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9344" y="1295399"/>
            <a:ext cx="16354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14400" y="1981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994938" y="2068715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1450" y="2070846"/>
            <a:ext cx="14125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أب الأب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14400" y="2743199"/>
            <a:ext cx="5410200" cy="1495778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90800" y="2893469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90600" y="2893469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64972" y="3657600"/>
            <a:ext cx="211182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 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79714" y="3657600"/>
            <a:ext cx="16872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" y="4389246"/>
            <a:ext cx="5410200" cy="944754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667000" y="4395697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66800" y="4397827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14600" y="4800599"/>
            <a:ext cx="2362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عم 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9084" y="4800599"/>
            <a:ext cx="1828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عم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14400" y="5824927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181600" y="5898997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المعتق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47800" y="5901128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المعتقة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13139" y="1219199"/>
            <a:ext cx="689783" cy="41148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 rot="16200000">
            <a:off x="-314131" y="3029633"/>
            <a:ext cx="14269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نسبية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7850732" y="152400"/>
            <a:ext cx="988468" cy="988468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6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en-US" sz="3600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139" y="5517777"/>
            <a:ext cx="689783" cy="1194648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-8420" y="5866370"/>
            <a:ext cx="9412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سببية</a:t>
            </a:r>
            <a:endParaRPr lang="en-US" sz="32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316011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33598" y="1349830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26430" y="2078011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33600" y="2111836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26428" y="2937983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48200" y="3733800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15546" y="4440211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48200" y="4876800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99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/>
      <p:bldP spid="19" grpId="0"/>
      <p:bldP spid="22" grpId="0" animBg="1"/>
      <p:bldP spid="23" grpId="0"/>
      <p:bldP spid="24" grpId="0"/>
      <p:bldP spid="28" grpId="0" animBg="1"/>
      <p:bldP spid="29" grpId="0"/>
      <p:bldP spid="31" grpId="0"/>
      <p:bldP spid="32" grpId="0"/>
      <p:bldP spid="33" grpId="0"/>
      <p:bldP spid="37" grpId="0" animBg="1"/>
      <p:bldP spid="38" grpId="0"/>
      <p:bldP spid="39" grpId="0"/>
      <p:bldP spid="40" grpId="0"/>
      <p:bldP spid="41" grpId="0"/>
      <p:bldP spid="45" grpId="0" animBg="1"/>
      <p:bldP spid="46" grpId="0"/>
      <p:bldP spid="47" grpId="0"/>
      <p:bldP spid="50" grpId="0" animBg="1"/>
      <p:bldP spid="52" grpId="0"/>
      <p:bldP spid="5" grpId="0" animBg="1"/>
      <p:bldP spid="7" grpId="0" animBg="1"/>
      <p:bldP spid="9" grpId="0"/>
      <p:bldP spid="8" grpId="0"/>
      <p:bldP spid="35" grpId="0"/>
      <p:bldP spid="36" grpId="0"/>
      <p:bldP spid="43" grpId="0"/>
      <p:bldP spid="44" grpId="0"/>
      <p:bldP spid="48" grpId="0"/>
      <p:bldP spid="49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570339" y="914400"/>
            <a:ext cx="7964061" cy="5105400"/>
          </a:xfrm>
          <a:prstGeom prst="ellipse">
            <a:avLst/>
          </a:prstGeom>
          <a:noFill/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139" y="85729"/>
            <a:ext cx="572661" cy="447671"/>
          </a:xfrm>
        </p:spPr>
        <p:txBody>
          <a:bodyPr/>
          <a:lstStyle/>
          <a:p>
            <a:r>
              <a:rPr lang="ar-SA" dirty="0"/>
              <a:t>3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902437"/>
            <a:ext cx="914400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مقدمة</a:t>
            </a:r>
          </a:p>
          <a:p>
            <a:pPr algn="ctr" rtl="1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في فقه المواريث</a:t>
            </a:r>
            <a:endParaRPr lang="en-US" sz="9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0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Terminator 12"/>
          <p:cNvSpPr/>
          <p:nvPr/>
        </p:nvSpPr>
        <p:spPr>
          <a:xfrm>
            <a:off x="113139" y="3352800"/>
            <a:ext cx="8878460" cy="7620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30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671483" y="228600"/>
            <a:ext cx="3813486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79495" y="304800"/>
            <a:ext cx="3785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>
              <a:lnSpc>
                <a:spcPct val="90000"/>
              </a:lnSpc>
            </a:pPr>
            <a:r>
              <a:rPr lang="ar-SA" sz="4000" b="1" dirty="0">
                <a:solidFill>
                  <a:prstClr val="white"/>
                </a:solidFill>
              </a:rPr>
              <a:t>العصبة بالنفس</a:t>
            </a:r>
            <a:endParaRPr lang="en-US" sz="4000" b="1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921748" y="914400"/>
            <a:ext cx="1688852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عصوبة نسبية</a:t>
            </a: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9600" y="914400"/>
            <a:ext cx="1688852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عصوبة سببية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84968" y="2667000"/>
            <a:ext cx="25066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العاصب بالنسب 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7940" y="2707341"/>
            <a:ext cx="62114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ذكر لا يدخل في نسبته إلى الميت أنثى فقط.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139" y="3426869"/>
            <a:ext cx="888393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عند اجتماع أكثر من عاصب نستخدم القواعد التالية للترجيح بينهم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1200" y="4343400"/>
            <a:ext cx="32183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يقدم الأسبق جهة 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8200" y="4370294"/>
            <a:ext cx="5105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البنوة ثم الأبوة ثم الأخوة ثم العمومة.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39671" y="5033565"/>
            <a:ext cx="57329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عند اتحاد الجهة يقدم الأقرب درجة: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7563" y="5029200"/>
            <a:ext cx="3563471" cy="589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أقرب من ابن الابن.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198" y="5618284"/>
            <a:ext cx="85702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عند اتحاد الجهة والدرجة يقدم الأقوى (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أدلى بقرابتين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46494" y="6096000"/>
            <a:ext cx="4648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 أقوى من الأخ للأب.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31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6" grpId="0"/>
      <p:bldP spid="8" grpId="0" animBg="1"/>
      <p:bldP spid="9" grpId="0" animBg="1"/>
      <p:bldP spid="10" grpId="0"/>
      <p:bldP spid="11" grpId="0"/>
      <p:bldP spid="12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31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016162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5364" y="3108622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314782"/>
              </p:ext>
            </p:extLst>
          </p:nvPr>
        </p:nvGraphicFramePr>
        <p:xfrm>
          <a:off x="533400" y="18135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جد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3095513"/>
            <a:ext cx="12847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09347"/>
              </p:ext>
            </p:extLst>
          </p:nvPr>
        </p:nvGraphicFramePr>
        <p:xfrm>
          <a:off x="5029200" y="426540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عم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عم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53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10200" y="5560469"/>
            <a:ext cx="125676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154070"/>
              </p:ext>
            </p:extLst>
          </p:nvPr>
        </p:nvGraphicFramePr>
        <p:xfrm>
          <a:off x="533400" y="42672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 ابن أخ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 أخ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85800" y="49530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363" y="5562600"/>
            <a:ext cx="13340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41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4" grpId="0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32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048000" y="304800"/>
            <a:ext cx="30480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عصوبة سببية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52600" y="2133600"/>
            <a:ext cx="7391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عصوبة بالنفس سببها نعمة المعتق على عتيقه بالعتق.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8400" y="2664869"/>
            <a:ext cx="6629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يرث المعتق ذكراً كان أو أنثى من عتيقه كالآتي: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3198269"/>
            <a:ext cx="533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عدم وجود عاصب بالنسب للعتيق.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3731669"/>
            <a:ext cx="6629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وجود باقي بعد أصحاب الفروض إن وجدوا.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037008"/>
              </p:ext>
            </p:extLst>
          </p:nvPr>
        </p:nvGraphicFramePr>
        <p:xfrm>
          <a:off x="5181600" y="44025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معتق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2" name="TextBox 5"/>
          <p:cNvSpPr txBox="1"/>
          <p:nvPr/>
        </p:nvSpPr>
        <p:spPr>
          <a:xfrm>
            <a:off x="5562600" y="57128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5447763" y="5164567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859666"/>
              </p:ext>
            </p:extLst>
          </p:nvPr>
        </p:nvGraphicFramePr>
        <p:xfrm>
          <a:off x="304800" y="44025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معتق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5" name="TextBox 4"/>
          <p:cNvSpPr txBox="1"/>
          <p:nvPr/>
        </p:nvSpPr>
        <p:spPr>
          <a:xfrm>
            <a:off x="570963" y="5164567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570964" y="5712869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09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2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lowchart: Preparation 23"/>
          <p:cNvSpPr/>
          <p:nvPr/>
        </p:nvSpPr>
        <p:spPr>
          <a:xfrm>
            <a:off x="3581400" y="4888116"/>
            <a:ext cx="1752600" cy="600416"/>
          </a:xfrm>
          <a:prstGeom prst="flowChartPreparation">
            <a:avLst/>
          </a:prstGeom>
          <a:noFill/>
          <a:ln w="381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33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671483" y="228600"/>
            <a:ext cx="3813486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033759" y="304800"/>
            <a:ext cx="3430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>
              <a:lnSpc>
                <a:spcPct val="90000"/>
              </a:lnSpc>
            </a:pPr>
            <a:r>
              <a:rPr lang="ar-SA" sz="4000" b="1" dirty="0">
                <a:solidFill>
                  <a:prstClr val="white"/>
                </a:solidFill>
              </a:rPr>
              <a:t>العصبة بالغير</a:t>
            </a:r>
            <a:endParaRPr lang="en-US" sz="4000" b="1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676400"/>
            <a:ext cx="89154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هي أنثى صاحبة فرض يعصبها ذكر (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عاصب بنفسه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</a:p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في نفس درجتها وقوتها ، بحيث ينقلها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جبراً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من الميراث فرضاً إلى الميراث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بالتعصيب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للذكر مثل حظ الأنثيين.</a:t>
            </a:r>
            <a:endParaRPr lang="en-US" sz="2400" dirty="0"/>
          </a:p>
        </p:txBody>
      </p:sp>
      <p:sp>
        <p:nvSpPr>
          <p:cNvPr id="6" name="Flowchart: Terminator 5"/>
          <p:cNvSpPr/>
          <p:nvPr/>
        </p:nvSpPr>
        <p:spPr>
          <a:xfrm>
            <a:off x="1398494" y="3124200"/>
            <a:ext cx="6324600" cy="4572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وهنّ البنت و بنت الابن والأخت الشقيقة والأخت لأب</a:t>
            </a:r>
            <a:endParaRPr lang="en-US" sz="2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10400" y="3810000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البنت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4510269"/>
            <a:ext cx="2057400" cy="589626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الابن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10400" y="5284694"/>
            <a:ext cx="2057400" cy="6096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10400" y="6070128"/>
            <a:ext cx="2057400" cy="55927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2438400" y="4114800"/>
            <a:ext cx="4343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460812" y="4800600"/>
            <a:ext cx="4320988" cy="13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438400" y="5562600"/>
            <a:ext cx="4343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2438400" y="6324600"/>
            <a:ext cx="4343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52400" y="3880695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2400" y="4564765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13139" y="5313318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13139" y="5997388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لأب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57600" y="49530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يعصبها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80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" grpId="0" animBg="1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20" grpId="0" animBg="1"/>
      <p:bldP spid="21" grpId="0" animBg="1"/>
      <p:bldP spid="22" grpId="0" animBg="1"/>
      <p:bldP spid="23" grpId="0" animBg="1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34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687945"/>
              </p:ext>
            </p:extLst>
          </p:nvPr>
        </p:nvGraphicFramePr>
        <p:xfrm>
          <a:off x="4876800" y="1811767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76800" y="2514600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عاصب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15753" y="3108622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343061"/>
              </p:ext>
            </p:extLst>
          </p:nvPr>
        </p:nvGraphicFramePr>
        <p:xfrm>
          <a:off x="329454" y="1815691"/>
          <a:ext cx="3939988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11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r>
                        <a:rPr lang="ar-SA" sz="32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588" y="2514600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عاصب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4788" y="3124200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695070"/>
              </p:ext>
            </p:extLst>
          </p:nvPr>
        </p:nvGraphicFramePr>
        <p:xfrm>
          <a:off x="4876800" y="4191000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 شقيق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شقيقة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876800" y="48938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عاصب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15753" y="5487855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92408"/>
              </p:ext>
            </p:extLst>
          </p:nvPr>
        </p:nvGraphicFramePr>
        <p:xfrm>
          <a:off x="318247" y="4191000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18247" y="48938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عاصب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" y="5487855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79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17" grpId="0"/>
      <p:bldP spid="23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35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تنبيهات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6530788" y="13716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6553200" y="22098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644588" y="1752600"/>
            <a:ext cx="38862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2644588" y="2528047"/>
            <a:ext cx="38862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Flowchart: Terminator 11"/>
          <p:cNvSpPr/>
          <p:nvPr/>
        </p:nvSpPr>
        <p:spPr>
          <a:xfrm>
            <a:off x="271182" y="14097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لأب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lowchart: Terminator 12"/>
          <p:cNvSpPr/>
          <p:nvPr/>
        </p:nvSpPr>
        <p:spPr>
          <a:xfrm>
            <a:off x="259976" y="2185147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Hexagon 13"/>
          <p:cNvSpPr/>
          <p:nvPr/>
        </p:nvSpPr>
        <p:spPr>
          <a:xfrm>
            <a:off x="3281082" y="1855694"/>
            <a:ext cx="2590800" cy="533400"/>
          </a:xfrm>
          <a:prstGeom prst="hexagon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يعصبها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Terminator 14"/>
          <p:cNvSpPr/>
          <p:nvPr/>
        </p:nvSpPr>
        <p:spPr>
          <a:xfrm>
            <a:off x="6553200" y="30480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الابن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6800" y="3200400"/>
            <a:ext cx="56388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يعصبها أخوها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ابن عمها المساوي لها  وابن عمها الأدنى منها إذا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احتاجت إليه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522427"/>
              </p:ext>
            </p:extLst>
          </p:nvPr>
        </p:nvGraphicFramePr>
        <p:xfrm>
          <a:off x="2590800" y="4217894"/>
          <a:ext cx="3939988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11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619934" y="491680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6134" y="5526403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00600" y="6082553"/>
            <a:ext cx="1676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ابن ابن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67000" y="6093869"/>
            <a:ext cx="20865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Callout 22"/>
          <p:cNvSpPr/>
          <p:nvPr/>
        </p:nvSpPr>
        <p:spPr>
          <a:xfrm>
            <a:off x="7162800" y="4800601"/>
            <a:ext cx="1981200" cy="1676400"/>
          </a:xfrm>
          <a:prstGeom prst="wedgeEllipseCallout">
            <a:avLst>
              <a:gd name="adj1" fmla="val -87892"/>
              <a:gd name="adj2" fmla="val 4014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 المبارك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4572000"/>
            <a:ext cx="1600200" cy="182880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</a:p>
          <a:p>
            <a:pPr algn="ctr"/>
            <a:r>
              <a:rPr lang="ar-SA" sz="2400" b="1" dirty="0">
                <a:latin typeface="Arial" panose="020B0604020202020204" pitchFamily="34" charset="0"/>
                <a:cs typeface="Arial" panose="020B0604020202020204" pitchFamily="34" charset="0"/>
              </a:rPr>
              <a:t>لا يعصبها</a:t>
            </a:r>
          </a:p>
          <a:p>
            <a:pPr algn="ctr"/>
            <a:r>
              <a:rPr lang="ar-SA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الأخ لأب</a:t>
            </a:r>
            <a:endParaRPr lang="en-US" sz="2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93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/>
      <p:bldP spid="19" grpId="0"/>
      <p:bldP spid="20" grpId="0"/>
      <p:bldP spid="21" grpId="0"/>
      <p:bldP spid="23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36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2671483" y="228600"/>
            <a:ext cx="3813486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العصبة مع الغير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1219200"/>
            <a:ext cx="7162800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هي الأخت الشقيقة أو للأب مع الفرع الوارث المؤنث.</a:t>
            </a:r>
            <a:endParaRPr lang="en-US" sz="32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6530788" y="19812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owchart: Terminator 7"/>
          <p:cNvSpPr/>
          <p:nvPr/>
        </p:nvSpPr>
        <p:spPr>
          <a:xfrm>
            <a:off x="6553200" y="28194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644588" y="2362200"/>
            <a:ext cx="38862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644588" y="3137647"/>
            <a:ext cx="38862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Flowchart: Terminator 10"/>
          <p:cNvSpPr/>
          <p:nvPr/>
        </p:nvSpPr>
        <p:spPr>
          <a:xfrm>
            <a:off x="271181" y="1877842"/>
            <a:ext cx="2400302" cy="1703558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</a:t>
            </a:r>
          </a:p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ابن</a:t>
            </a:r>
          </a:p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</a:t>
            </a: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بنت ابن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3124200" y="2465294"/>
            <a:ext cx="2895600" cy="533400"/>
          </a:xfrm>
          <a:prstGeom prst="hexagon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Preparation 13"/>
          <p:cNvSpPr/>
          <p:nvPr/>
        </p:nvSpPr>
        <p:spPr>
          <a:xfrm>
            <a:off x="1371600" y="3886200"/>
            <a:ext cx="6553200" cy="600416"/>
          </a:xfrm>
          <a:prstGeom prst="flowChartPreparation">
            <a:avLst/>
          </a:prstGeom>
          <a:noFill/>
          <a:ln w="381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918447" y="3951084"/>
            <a:ext cx="52577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اجعلوا الأخوات مع البنات عصبات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Terminator 15"/>
          <p:cNvSpPr/>
          <p:nvPr/>
        </p:nvSpPr>
        <p:spPr>
          <a:xfrm>
            <a:off x="1447800" y="4724400"/>
            <a:ext cx="6324600" cy="4572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للفرع نصيبه فرضاً والباقي للأخت تعصيباً</a:t>
            </a:r>
            <a:endParaRPr lang="en-US" sz="2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9"/>
          <p:cNvSpPr txBox="1"/>
          <p:nvPr/>
        </p:nvSpPr>
        <p:spPr>
          <a:xfrm>
            <a:off x="1967753" y="5284694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بقوة أخ ش في الحجب.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1981200" y="5867400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بقوة أخ لأب في الحجب.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113139" y="3951084"/>
            <a:ext cx="953661" cy="1333610"/>
          </a:xfrm>
          <a:prstGeom prst="wedgeRoundRectCallout">
            <a:avLst>
              <a:gd name="adj1" fmla="val 90561"/>
              <a:gd name="adj2" fmla="val -25224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قاعدة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64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11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37</a:t>
            </a:r>
            <a:endParaRPr lang="en-US" dirty="0"/>
          </a:p>
        </p:txBody>
      </p:sp>
      <p:sp>
        <p:nvSpPr>
          <p:cNvPr id="3" name="Slide Number Placeholder 1"/>
          <p:cNvSpPr txBox="1">
            <a:spLocks/>
          </p:cNvSpPr>
          <p:nvPr/>
        </p:nvSpPr>
        <p:spPr>
          <a:xfrm>
            <a:off x="113139" y="85729"/>
            <a:ext cx="725061" cy="44767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1" kern="1200">
                <a:solidFill>
                  <a:srgbClr val="FF6D6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132565"/>
              </p:ext>
            </p:extLst>
          </p:nvPr>
        </p:nvGraphicFramePr>
        <p:xfrm>
          <a:off x="4876800" y="1676400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76800" y="23792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7494" y="2973255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716666"/>
              </p:ext>
            </p:extLst>
          </p:nvPr>
        </p:nvGraphicFramePr>
        <p:xfrm>
          <a:off x="329454" y="1680324"/>
          <a:ext cx="3939988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11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r>
                        <a:rPr lang="ar-SA" sz="32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588" y="23792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494" y="2988833"/>
            <a:ext cx="22635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ar-SA" sz="3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799755"/>
              </p:ext>
            </p:extLst>
          </p:nvPr>
        </p:nvGraphicFramePr>
        <p:xfrm>
          <a:off x="4876800" y="4038600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876800" y="4800600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8881" y="5334000"/>
            <a:ext cx="238461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317377"/>
              </p:ext>
            </p:extLst>
          </p:nvPr>
        </p:nvGraphicFramePr>
        <p:xfrm>
          <a:off x="318247" y="4038600"/>
          <a:ext cx="39624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18247" y="47414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" y="5335455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494" y="5928022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54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/>
      <p:bldP spid="13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38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38400" y="2286000"/>
            <a:ext cx="43434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الحجب</a:t>
            </a:r>
            <a:endParaRPr lang="en-US" sz="9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563906" y="1219200"/>
            <a:ext cx="4038600" cy="3505200"/>
          </a:xfrm>
          <a:prstGeom prst="ellipse">
            <a:avLst/>
          </a:prstGeom>
          <a:noFill/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14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39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الحجب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96200" y="1219200"/>
            <a:ext cx="1295400" cy="53553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الحجب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219200"/>
            <a:ext cx="6781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منع من قام به سبب الإرث من الإرث كلاً أو بعضاً.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96200" y="2029075"/>
            <a:ext cx="1295400" cy="5617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أقسامه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Terminator 14"/>
          <p:cNvSpPr/>
          <p:nvPr/>
        </p:nvSpPr>
        <p:spPr>
          <a:xfrm>
            <a:off x="4572000" y="2057400"/>
            <a:ext cx="2362200" cy="4572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بالوصف</a:t>
            </a:r>
            <a:endParaRPr lang="en-US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Terminator 15"/>
          <p:cNvSpPr/>
          <p:nvPr/>
        </p:nvSpPr>
        <p:spPr>
          <a:xfrm>
            <a:off x="1143000" y="2057400"/>
            <a:ext cx="2438400" cy="4572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81800" y="2871758"/>
            <a:ext cx="2209800" cy="5617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بالوصف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24200" y="2895600"/>
            <a:ext cx="3581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المنع من الميراث بالكلية.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9800" y="3655469"/>
            <a:ext cx="2971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موانع الإرث الثلاثة :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52600" y="3642022"/>
            <a:ext cx="4343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رق  /  اختلاف الدين  /  القتل.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722" y="4343400"/>
            <a:ext cx="822078" cy="762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24" name="Rounded Rectangular Callout 23"/>
          <p:cNvSpPr/>
          <p:nvPr/>
        </p:nvSpPr>
        <p:spPr>
          <a:xfrm>
            <a:off x="5057902" y="4388444"/>
            <a:ext cx="1692522" cy="1600200"/>
          </a:xfrm>
          <a:prstGeom prst="wedgeRoundRectCallout">
            <a:avLst>
              <a:gd name="adj1" fmla="val -80420"/>
              <a:gd name="adj2" fmla="val 49895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يؤثر على باقي الورثة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197875"/>
              </p:ext>
            </p:extLst>
          </p:nvPr>
        </p:nvGraphicFramePr>
        <p:xfrm>
          <a:off x="838200" y="4419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 قاتل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104363" y="5122433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04364" y="5729902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95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5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7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1.11111E-6 C -0.00191 -0.00347 -0.00643 -0.03241 0.01094 -0.05185 C 0.01805 -0.03982 0.03038 -0.0375 0.03489 -0.02523 C 0.03958 -0.0132 0.0401 0.00092 0.03785 0.02153 C 0.02882 0.03866 0.025 0.04421 0.0026 0.05602 C -0.01354 0.04676 -0.03698 0.04722 -0.0375 0.02361 C -0.04531 0.01111 -0.04653 -0.01574 -0.03663 -0.03472 C -0.02656 -0.05394 -0.01997 -0.04537 -0.00087 -0.04838 C -0.00399 -0.02384 0.00087 0.00301 -0.00018 1.11111E-6 Z " pathEditMode="relative" rAng="0" ptsTypes="AAAAAAAAA">
                                      <p:cBhvr>
                                        <p:cTn id="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15" grpId="0" animBg="1"/>
      <p:bldP spid="16" grpId="0" animBg="1"/>
      <p:bldP spid="17" grpId="0" animBg="1"/>
      <p:bldP spid="18" grpId="0"/>
      <p:bldP spid="21" grpId="0"/>
      <p:bldP spid="22" grpId="0"/>
      <p:bldP spid="24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6380" y="228600"/>
            <a:ext cx="2572420" cy="8402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مقدمة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44574" y="1066800"/>
            <a:ext cx="1429122" cy="9787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فقه المواريث</a:t>
            </a:r>
            <a:endParaRPr 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1099608"/>
            <a:ext cx="65539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معرفة من </a:t>
            </a:r>
            <a:r>
              <a:rPr lang="ar-SA" sz="32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يرث ومن لا يرث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و </a:t>
            </a:r>
            <a:r>
              <a:rPr lang="ar-SA" sz="32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ما لكل وارث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0" y="1789467"/>
            <a:ext cx="2256423" cy="4245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الجانب</a:t>
            </a:r>
            <a:r>
              <a:rPr lang="ar-SA" b="1" dirty="0"/>
              <a:t> </a:t>
            </a:r>
            <a:r>
              <a:rPr lang="ar-SA" b="1" dirty="0">
                <a:solidFill>
                  <a:schemeClr val="tx1"/>
                </a:solidFill>
              </a:rPr>
              <a:t>الفقهي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19881" y="1789467"/>
            <a:ext cx="1985319" cy="4245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الجانب الحسابي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44575" y="2438400"/>
            <a:ext cx="1429122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موضوعه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943600" y="2514600"/>
            <a:ext cx="13909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التركات.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30282" y="3200400"/>
            <a:ext cx="1443414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حكمه</a:t>
            </a:r>
            <a:r>
              <a:rPr lang="ar-SA" sz="3200" dirty="0"/>
              <a:t>  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3263153"/>
            <a:ext cx="7467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 كفاية إذا قام به من يكفي سقط  الإثم عن الباقين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9731" y="3941600"/>
            <a:ext cx="1678069" cy="4801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latin typeface="Arial" panose="020B0604020202020204" pitchFamily="34" charset="0"/>
                <a:cs typeface="Arial" panose="020B0604020202020204" pitchFamily="34" charset="0"/>
              </a:rPr>
              <a:t>أركان الإرث 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619227" y="3886200"/>
            <a:ext cx="200077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مُورث</a:t>
            </a:r>
            <a:r>
              <a:rPr lang="ar-SA" sz="3200" b="1" dirty="0">
                <a:solidFill>
                  <a:schemeClr val="bg1"/>
                </a:solidFill>
              </a:rPr>
              <a:t> . 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62400" y="3888331"/>
            <a:ext cx="1676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وَارث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3525" y="3888331"/>
            <a:ext cx="390972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حق موروث (</a:t>
            </a:r>
            <a:r>
              <a:rPr lang="ar-SA" sz="3200" b="1" u="sng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التركة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96200" y="4648200"/>
            <a:ext cx="1277496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شروطه</a:t>
            </a:r>
            <a:endParaRPr lang="en-US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99041" y="4495800"/>
            <a:ext cx="679236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ar-SA" sz="2800" b="1" dirty="0">
                <a:solidFill>
                  <a:schemeClr val="bg1"/>
                </a:solidFill>
              </a:rPr>
              <a:t>-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تحقق موت المورث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حقيقة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بالرؤية أو الشهود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حكماً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كالمفقود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أو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تقديراً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كالحمل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200" y="5410200"/>
            <a:ext cx="87069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ar-SA" sz="2800" b="1" dirty="0">
                <a:solidFill>
                  <a:schemeClr val="bg1"/>
                </a:solidFill>
              </a:rPr>
              <a:t>-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تحققُ حياة الوارث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حقيقة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بالرؤية أو الشهود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أو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تقديراً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كالحمل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ar-SA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19880" y="5943600"/>
            <a:ext cx="724311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العلم بمقتضى التوارث : معرفة سبب الإرث وجهة الوارث</a:t>
            </a:r>
          </a:p>
          <a:p>
            <a:pPr algn="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ودرجته ونحو ذلك 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4801" y="2461331"/>
            <a:ext cx="1143000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ثمرته</a:t>
            </a:r>
            <a:r>
              <a:rPr lang="ar-SA" dirty="0"/>
              <a:t> 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81000" y="2514600"/>
            <a:ext cx="361899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ايصال الحقوق إلى أهلها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2004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30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 animBg="1"/>
      <p:bldP spid="7" grpId="0" animBg="1"/>
      <p:bldP spid="8" grpId="0" animBg="1"/>
      <p:bldP spid="10" grpId="0" animBg="1"/>
      <p:bldP spid="12" grpId="0" animBg="1"/>
      <p:bldP spid="16" grpId="0" animBg="1"/>
      <p:bldP spid="17" grpId="0"/>
      <p:bldP spid="19" grpId="0"/>
      <p:bldP spid="20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40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2980765" y="304800"/>
            <a:ext cx="32004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29400" y="2304150"/>
            <a:ext cx="2514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الحرمان : 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800" y="2302019"/>
            <a:ext cx="5486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منع من كل الميراث مع قيام الأهلية له.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19364" y="2837550"/>
            <a:ext cx="232463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النقصان 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2839681"/>
            <a:ext cx="598394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منع من قام به سبب الإرث من أوفر حظيه.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465769"/>
              </p:ext>
            </p:extLst>
          </p:nvPr>
        </p:nvGraphicFramePr>
        <p:xfrm>
          <a:off x="457200" y="46311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2" name="TextBox 5"/>
          <p:cNvSpPr txBox="1"/>
          <p:nvPr/>
        </p:nvSpPr>
        <p:spPr>
          <a:xfrm>
            <a:off x="799563" y="59414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723363" y="5393167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227863"/>
              </p:ext>
            </p:extLst>
          </p:nvPr>
        </p:nvGraphicFramePr>
        <p:xfrm>
          <a:off x="5181600" y="35814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5" name="TextBox 4"/>
          <p:cNvSpPr txBox="1"/>
          <p:nvPr/>
        </p:nvSpPr>
        <p:spPr>
          <a:xfrm>
            <a:off x="5447763" y="43434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5447764" y="4891702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7086600" y="670897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حرمان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09600" y="685800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990600" y="3505200"/>
            <a:ext cx="1990165" cy="685800"/>
          </a:xfrm>
          <a:prstGeom prst="wedgeRoundRectCallout">
            <a:avLst>
              <a:gd name="adj1" fmla="val 156870"/>
              <a:gd name="adj2" fmla="val 154657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حرمان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5782235" y="5562600"/>
            <a:ext cx="1990165" cy="685800"/>
          </a:xfrm>
          <a:prstGeom prst="wedgeRoundRectCallout">
            <a:avLst>
              <a:gd name="adj1" fmla="val -132319"/>
              <a:gd name="adj2" fmla="val -31617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نقصان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92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2" grpId="0"/>
      <p:bldP spid="16" grpId="0"/>
      <p:bldP spid="3" grpId="0" animBg="1"/>
      <p:bldP spid="17" grpId="0" animBg="1"/>
      <p:bldP spid="4" grpId="0" animBg="1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41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886200" y="304800"/>
            <a:ext cx="32004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29400" y="2304150"/>
            <a:ext cx="2514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الحرمان : 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2302019"/>
            <a:ext cx="518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يدخل على جميع الورثة عدا ستة.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53400" y="2837550"/>
            <a:ext cx="99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وهم: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45659" y="2839681"/>
            <a:ext cx="613634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والبنت / الأب والأم / الزوج و الزوجة.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533400" y="670897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حرمان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24800" y="3579269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قواعد 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1071283" y="3362690"/>
            <a:ext cx="6853517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العصبات بالنفس يحجب بعضهم بعضاً حرماناً.</a:t>
            </a:r>
          </a:p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إلا الأب والجد 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فينتقلان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للسدس مع 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المذكر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19"/>
          <p:cNvSpPr txBox="1"/>
          <p:nvPr/>
        </p:nvSpPr>
        <p:spPr>
          <a:xfrm>
            <a:off x="1255057" y="4510577"/>
            <a:ext cx="6481483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العصبة مع الغير ( 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ش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لأ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) تحجب</a:t>
            </a:r>
          </a:p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يحجبه أخوها حجب حرمان.</a:t>
            </a:r>
            <a:endParaRPr lang="en-US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519953" y="5650671"/>
            <a:ext cx="8157883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استغراق البنتين فأكثر للثلثين يحجب بنات الابن حرماناً إذا لم يكن 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لهنّ معصب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وكذلك الحال مع الشقيقات والأخوات لأب.</a:t>
            </a:r>
            <a:endParaRPr lang="en-US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5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3" grpId="0" animBg="1"/>
      <p:bldP spid="20" grpId="0"/>
      <p:bldP spid="23" grpId="0" animBg="1"/>
      <p:bldP spid="24" grpId="0" animBg="1"/>
      <p:bldP spid="2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42</a:t>
            </a:r>
            <a:endParaRPr lang="en-US" dirty="0"/>
          </a:p>
        </p:txBody>
      </p:sp>
      <p:sp>
        <p:nvSpPr>
          <p:cNvPr id="3" name="TextBox 19"/>
          <p:cNvSpPr txBox="1"/>
          <p:nvPr/>
        </p:nvSpPr>
        <p:spPr>
          <a:xfrm>
            <a:off x="519953" y="2286000"/>
            <a:ext cx="8157883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من أدلى بوارث حجبه ذلك الوارث إلا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الإخوة لأم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يرثون مع وجود الأم .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وكذلك الجدة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الأب (الأبوية) مع ابنها .</a:t>
            </a:r>
            <a:endParaRPr lang="en-US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886200" y="304800"/>
            <a:ext cx="32004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b="1" dirty="0"/>
          </a:p>
        </p:txBody>
      </p:sp>
      <p:sp>
        <p:nvSpPr>
          <p:cNvPr id="5" name="Oval 4"/>
          <p:cNvSpPr/>
          <p:nvPr/>
        </p:nvSpPr>
        <p:spPr>
          <a:xfrm>
            <a:off x="533400" y="670897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حرمان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19"/>
          <p:cNvSpPr txBox="1"/>
          <p:nvPr/>
        </p:nvSpPr>
        <p:spPr>
          <a:xfrm>
            <a:off x="528917" y="3657600"/>
            <a:ext cx="8157883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من أدلى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بأنثى لا يرث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إلا الإخوة لأم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الجدة لأم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عصبات المعتقة .</a:t>
            </a:r>
            <a:endParaRPr lang="en-US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4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44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886200" y="304800"/>
            <a:ext cx="32004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53200" y="2304150"/>
            <a:ext cx="242943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النقصان : 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4176" y="2302019"/>
            <a:ext cx="33886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يدخل على جميع الورثة.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6753" y="2837550"/>
            <a:ext cx="3581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فرض أعلى إلى أدنى: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3429000"/>
            <a:ext cx="777240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النصف إلى الربع أو من الثلث إلى السدس ونحو ذلك.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533400" y="670897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67600" y="4267200"/>
            <a:ext cx="151503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المزاحمة: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7459" y="4267200"/>
            <a:ext cx="62483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 الميراث فرضاً ، كلما زاد عدد البنات الوارثات للفرض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نقصت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حصة الواحدة منهنّ.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4353" y="5498271"/>
            <a:ext cx="62483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 الميراث تعصيباً ، كلما زاد عدد الأبناء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نقصت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حصة الواحد منهم وهكذا.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13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3" grpId="0" animBg="1"/>
      <p:bldP spid="20" grpId="0"/>
      <p:bldP spid="13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44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07238" y="598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65788" y="598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6700" y="598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07238" y="1101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665788" y="1101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نص</a:t>
            </a: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ف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6700" y="1101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لعدم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107238" y="1606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أخت لأم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665788" y="1606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6700" y="1606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منفردة</a:t>
            </a: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الفرع الوارث </a:t>
            </a: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الأصل الوارث المذكر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107238" y="2109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جدة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665788" y="2109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66700" y="2109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أصل وارث مؤنث أدنى منها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7107238" y="2614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ابن عم لأب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665788" y="2614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266700" y="2614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7122926" y="3646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681476" y="3646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82388" y="3646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122926" y="4149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681476" y="4149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82388" y="4149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لوجود </a:t>
            </a: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7122926" y="4654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681476" y="4654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82388" y="4654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منفردة – عدم المعصب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122926" y="5157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 ابن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681476" y="5157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82388" y="5157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المعصب –</a:t>
            </a:r>
            <a:r>
              <a:rPr kumimoji="0" lang="ar-SA" sz="18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عدم الفرع الوارث الأعلى منها إلا صاحبة النصف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7122926" y="5662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أخوين لأم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681476" y="5662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محجوبان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82388" y="5662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وجود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3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45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07238" y="598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65788" y="598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6700" y="598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07238" y="1101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665788" y="1101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نص</a:t>
            </a: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ف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6700" y="1101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لعدم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107238" y="1606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665788" y="1606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6700" y="1606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لوجود الجمع من الإخوة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107238" y="2109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665788" y="2109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66700" y="2109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8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lang="en-US" sz="28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7107238" y="2614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 لأب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665788" y="2614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266700" y="2614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الأخ الشقيق 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أقوى منه 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 أدلى بقرابتين 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7122926" y="3646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681476" y="3646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82388" y="3646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122926" y="4149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681476" y="4149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82388" y="4149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لوجود </a:t>
            </a: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7122926" y="4654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681476" y="4654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82388" y="4654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منفردة – عدم المعصب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122926" y="5157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أخت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681476" y="5157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82388" y="5157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kumimoji="0" lang="en-US" sz="320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7122926" y="5662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عم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681476" y="5662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82388" y="5662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بالأخت الشقيقة ( 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بقوة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أخ ش 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33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46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07238" y="598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65788" y="598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6700" y="598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07238" y="1101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665788" y="1101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نص</a:t>
            </a: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ف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6700" y="1101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لعدم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107238" y="1606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665788" y="1606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ث 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6700" y="1606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32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إحدى العمريتين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107238" y="2109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665788" y="2109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66700" y="2109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8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lang="en-US" sz="28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7107238" y="2614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 لأب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665788" y="2614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266700" y="2614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 بالأب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7122926" y="3646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681476" y="3646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82388" y="3646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122926" y="4149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681476" y="4149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82388" y="4149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وجود </a:t>
            </a: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7122926" y="4654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3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أخت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681476" y="4654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82388" y="4654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منفردة – عدم المعصب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122926" y="5157789"/>
            <a:ext cx="1655762" cy="709610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أختان لأب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681476" y="5157788"/>
            <a:ext cx="1223962" cy="709611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82388" y="5157788"/>
            <a:ext cx="5256213" cy="70961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0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 – عدم الفرع الوارث – عدم الأصل الوارث المذكر</a:t>
            </a:r>
          </a:p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0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الأشقاء والشقائق إلا الشقيقة صاحبة النصف</a:t>
            </a:r>
            <a:endParaRPr lang="en-US" sz="20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7122926" y="5958447"/>
            <a:ext cx="1655762" cy="518553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معتق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681476" y="5953966"/>
            <a:ext cx="1223962" cy="523034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82388" y="5937250"/>
            <a:ext cx="5256213" cy="539750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بالنفس( 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سببية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85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47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07238" y="598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65788" y="598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6700" y="598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07238" y="1101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665788" y="1101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نص</a:t>
            </a: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ف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6700" y="1101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لعدم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107238" y="1604963"/>
            <a:ext cx="1655762" cy="70793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665788" y="1604963"/>
            <a:ext cx="1223962" cy="70793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6700" y="1606549"/>
            <a:ext cx="5256213" cy="755651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الفرع الوارث</a:t>
            </a:r>
            <a:r>
              <a:rPr kumimoji="0" lang="ar-SA" sz="28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– عدم الجمع من الإخوة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2800" kern="0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ليست إحدى العمريتين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107238" y="2426354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665788" y="2426354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66700" y="2435319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8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lang="en-US" sz="28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7107238" y="2959169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ابن قاتل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665788" y="2959169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266700" y="2955857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2800" kern="0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القتل</a:t>
            </a:r>
            <a:r>
              <a:rPr lang="ar-SA" sz="2800" kern="0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مانع من موانع الإرث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7122926" y="3646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437375" y="3646488"/>
            <a:ext cx="1573025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66700" y="3646488"/>
            <a:ext cx="50657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122926" y="4149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437375" y="4149725"/>
            <a:ext cx="1573025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66700" y="4149725"/>
            <a:ext cx="50657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لوجود </a:t>
            </a: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7122926" y="4654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بنتان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437375" y="4654550"/>
            <a:ext cx="1573025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66700" y="4654550"/>
            <a:ext cx="50657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28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المشارك – عدم المعصب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122926" y="5157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 ابن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437375" y="5157788"/>
            <a:ext cx="1573025" cy="93821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للذكر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2400" kern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مثل حظ الأنثيين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66700" y="5157788"/>
            <a:ext cx="50657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بالغير ( </a:t>
            </a:r>
            <a:r>
              <a:rPr kumimoji="0" lang="ar-SA" sz="32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احتاجت إليه </a:t>
            </a:r>
            <a:r>
              <a:rPr kumimoji="0" lang="ar-SA" sz="32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0" lang="en-US" sz="320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7122926" y="5662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ابن ابن ابن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66700" y="5662613"/>
            <a:ext cx="50657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45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48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التأصيل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96200" y="1259540"/>
            <a:ext cx="12954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التأصيل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219200"/>
            <a:ext cx="7239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استخراج أقل عدد ينقسم على أنصبة الورثة .و يسمى هذا العدد بأصل المسألة.(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المضاعف المشترك البسيط</a:t>
            </a:r>
            <a:r>
              <a:rPr lang="ar-SA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ardrop 7"/>
          <p:cNvSpPr/>
          <p:nvPr/>
        </p:nvSpPr>
        <p:spPr>
          <a:xfrm>
            <a:off x="6553200" y="2514600"/>
            <a:ext cx="1828800" cy="2133600"/>
          </a:xfrm>
          <a:prstGeom prst="teardrop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 المسألة</a:t>
            </a:r>
          </a:p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صاحب فرض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2819400"/>
            <a:ext cx="6096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صاحب فرض واحد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أصل المسألة من مخرج فرض هذا الوارث (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المقام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)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169790"/>
              </p:ext>
            </p:extLst>
          </p:nvPr>
        </p:nvGraphicFramePr>
        <p:xfrm>
          <a:off x="2743200" y="4419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عم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009363" y="5122433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09364" y="5729902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484094" y="4495800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484094" y="5105400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lowchart: Connector 32"/>
          <p:cNvSpPr/>
          <p:nvPr/>
        </p:nvSpPr>
        <p:spPr>
          <a:xfrm>
            <a:off x="470647" y="5728445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44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8" grpId="0" animBg="1"/>
      <p:bldP spid="9" grpId="0"/>
      <p:bldP spid="30" grpId="0"/>
      <p:bldP spid="10" grpId="0" animBg="1"/>
      <p:bldP spid="32" grpId="0" animBg="1"/>
      <p:bldP spid="3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49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6400800" y="1857270"/>
            <a:ext cx="2286000" cy="1371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المجموعة الأولى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8177" y="838200"/>
            <a:ext cx="644562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فرضان فأكثر: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مجموعة واحدة نأخذ المقام الأكبر( المقام الأكبر هو أصل المسألة ).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57200" y="1855694"/>
            <a:ext cx="2286000" cy="1371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المجموعة الثانية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4953000" y="3592606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7620000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Flowchart: Connector 8"/>
          <p:cNvSpPr/>
          <p:nvPr/>
        </p:nvSpPr>
        <p:spPr>
          <a:xfrm>
            <a:off x="7772400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lowchart: Connector 10"/>
          <p:cNvSpPr/>
          <p:nvPr/>
        </p:nvSpPr>
        <p:spPr>
          <a:xfrm>
            <a:off x="7794812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6553200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Flowchart: Connector 12"/>
          <p:cNvSpPr/>
          <p:nvPr/>
        </p:nvSpPr>
        <p:spPr>
          <a:xfrm>
            <a:off x="6705600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Connector 13"/>
          <p:cNvSpPr/>
          <p:nvPr/>
        </p:nvSpPr>
        <p:spPr>
          <a:xfrm>
            <a:off x="6728012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5437094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Flowchart: Connector 15"/>
          <p:cNvSpPr/>
          <p:nvPr/>
        </p:nvSpPr>
        <p:spPr>
          <a:xfrm>
            <a:off x="5589494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5611906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lowchart: Terminator 17"/>
          <p:cNvSpPr/>
          <p:nvPr/>
        </p:nvSpPr>
        <p:spPr>
          <a:xfrm>
            <a:off x="457200" y="3592606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3021106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Flowchart: Connector 19"/>
          <p:cNvSpPr/>
          <p:nvPr/>
        </p:nvSpPr>
        <p:spPr>
          <a:xfrm>
            <a:off x="3173506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lowchart: Connector 20"/>
          <p:cNvSpPr/>
          <p:nvPr/>
        </p:nvSpPr>
        <p:spPr>
          <a:xfrm>
            <a:off x="3195918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1925782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Flowchart: Connector 22"/>
          <p:cNvSpPr/>
          <p:nvPr/>
        </p:nvSpPr>
        <p:spPr>
          <a:xfrm>
            <a:off x="2078182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lowchart: Connector 23"/>
          <p:cNvSpPr/>
          <p:nvPr/>
        </p:nvSpPr>
        <p:spPr>
          <a:xfrm>
            <a:off x="2100594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838200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Flowchart: Connector 25"/>
          <p:cNvSpPr/>
          <p:nvPr/>
        </p:nvSpPr>
        <p:spPr>
          <a:xfrm>
            <a:off x="990600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lowchart: Connector 26"/>
          <p:cNvSpPr/>
          <p:nvPr/>
        </p:nvSpPr>
        <p:spPr>
          <a:xfrm>
            <a:off x="1013012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382056"/>
              </p:ext>
            </p:extLst>
          </p:nvPr>
        </p:nvGraphicFramePr>
        <p:xfrm>
          <a:off x="3962400" y="47835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228563" y="54864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28564" y="6093869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1703294" y="4859767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1703294" y="5469367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lowchart: Connector 32"/>
          <p:cNvSpPr/>
          <p:nvPr/>
        </p:nvSpPr>
        <p:spPr>
          <a:xfrm>
            <a:off x="1689847" y="6092412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64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9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6" grpId="0" animBg="1"/>
      <p:bldP spid="27" grpId="0" animBg="1"/>
      <p:bldP spid="30" grpId="0"/>
      <p:bldP spid="31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5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467600" y="1447800"/>
            <a:ext cx="1392939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أسبابه</a:t>
            </a:r>
            <a:r>
              <a:rPr lang="ar-SA" sz="3200" b="1" dirty="0"/>
              <a:t> </a:t>
            </a:r>
            <a:endParaRPr 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34662" y="1981200"/>
            <a:ext cx="81569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النكاح 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عقد الزوجية الصحيح ، ولا يشترط الدخول </a:t>
            </a:r>
          </a:p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 الخلوة  بالزوجة بل يكفي مجرد العقد.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3517071"/>
            <a:ext cx="9144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الولاء 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العصوبة التي تثبت للمعتق و عصبته المتعصبين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بأنفسهم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سواءً كان العتق تبرعاً أو عن واجب كالنذر والزكاة و الكفارة.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80" y="2969669"/>
            <a:ext cx="90724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النسب: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قرابة للميت مخصوصة من أصوله و فروعة و حواشيه. 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77939" y="4495800"/>
            <a:ext cx="1165928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موانعه</a:t>
            </a:r>
            <a:r>
              <a:rPr lang="ar-SA" dirty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41432" y="5027069"/>
            <a:ext cx="735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الرق</a:t>
            </a:r>
            <a:r>
              <a:rPr lang="ar-SA" sz="32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فلا توارث بين الحر و العبد.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6170069"/>
            <a:ext cx="518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القتل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فلا يرث القاتل من المقتول.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56329" y="5636669"/>
            <a:ext cx="6553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اختلاف الدين: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فلا توارث بين المسلم والكافر.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362416" y="96927"/>
            <a:ext cx="4190783" cy="1274673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579035" y="381001"/>
            <a:ext cx="3974165" cy="840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الأسباب والموانع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10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11" grpId="0" animBg="1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50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56764" y="228600"/>
            <a:ext cx="73824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فرضان فأكثر: </a:t>
            </a:r>
            <a:r>
              <a:rPr lang="ar-SA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المجموعة الأولى والمجموعة الثانية </a:t>
            </a:r>
          </a:p>
          <a:p>
            <a:pPr algn="r">
              <a:lnSpc>
                <a:spcPct val="90000"/>
              </a:lnSpc>
            </a:pPr>
            <a:r>
              <a:rPr lang="ar-SA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  <a:r>
              <a:rPr lang="ar-SA" sz="32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ar-SA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اختلاط المجموعتين </a:t>
            </a:r>
            <a:r>
              <a:rPr lang="ar-SA" sz="32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ar-SA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نعمل كالآتي :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2306" y="1308847"/>
            <a:ext cx="67818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مع فرض أو أكثر من المجموعة الثانية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4953000" y="2272557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7620000" y="276785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Flowchart: Connector 7"/>
          <p:cNvSpPr/>
          <p:nvPr/>
        </p:nvSpPr>
        <p:spPr>
          <a:xfrm>
            <a:off x="7772400" y="241375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lowchart: Connector 8"/>
          <p:cNvSpPr/>
          <p:nvPr/>
        </p:nvSpPr>
        <p:spPr>
          <a:xfrm>
            <a:off x="7794812" y="284405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6553200" y="276785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Flowchart: Connector 10"/>
          <p:cNvSpPr/>
          <p:nvPr/>
        </p:nvSpPr>
        <p:spPr>
          <a:xfrm>
            <a:off x="6705600" y="241375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lowchart: Connector 11"/>
          <p:cNvSpPr/>
          <p:nvPr/>
        </p:nvSpPr>
        <p:spPr>
          <a:xfrm>
            <a:off x="6728012" y="284405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437094" y="276785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Flowchart: Connector 13"/>
          <p:cNvSpPr/>
          <p:nvPr/>
        </p:nvSpPr>
        <p:spPr>
          <a:xfrm>
            <a:off x="5589494" y="241375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Connector 14"/>
          <p:cNvSpPr/>
          <p:nvPr/>
        </p:nvSpPr>
        <p:spPr>
          <a:xfrm>
            <a:off x="5611906" y="284405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Terminator 15"/>
          <p:cNvSpPr/>
          <p:nvPr/>
        </p:nvSpPr>
        <p:spPr>
          <a:xfrm>
            <a:off x="457200" y="2272557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3021106" y="27925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Flowchart: Connector 17"/>
          <p:cNvSpPr/>
          <p:nvPr/>
        </p:nvSpPr>
        <p:spPr>
          <a:xfrm>
            <a:off x="3173506" y="24384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lowchart: Connector 18"/>
          <p:cNvSpPr/>
          <p:nvPr/>
        </p:nvSpPr>
        <p:spPr>
          <a:xfrm>
            <a:off x="3195918" y="28687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1954306" y="27925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Flowchart: Connector 20"/>
          <p:cNvSpPr/>
          <p:nvPr/>
        </p:nvSpPr>
        <p:spPr>
          <a:xfrm>
            <a:off x="2106706" y="24384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lowchart: Connector 21"/>
          <p:cNvSpPr/>
          <p:nvPr/>
        </p:nvSpPr>
        <p:spPr>
          <a:xfrm>
            <a:off x="2129118" y="28687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838200" y="27925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Flowchart: Connector 23"/>
          <p:cNvSpPr/>
          <p:nvPr/>
        </p:nvSpPr>
        <p:spPr>
          <a:xfrm>
            <a:off x="990600" y="24384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lowchart: Connector 24"/>
          <p:cNvSpPr/>
          <p:nvPr/>
        </p:nvSpPr>
        <p:spPr>
          <a:xfrm>
            <a:off x="1013012" y="28687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rved Down Arrow 25"/>
          <p:cNvSpPr/>
          <p:nvPr/>
        </p:nvSpPr>
        <p:spPr>
          <a:xfrm rot="10800000">
            <a:off x="2624861" y="3299016"/>
            <a:ext cx="3242537" cy="762000"/>
          </a:xfrm>
          <a:prstGeom prst="curved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40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83106" y="3263157"/>
            <a:ext cx="155089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× </a:t>
            </a:r>
            <a:r>
              <a:rPr lang="ar-SA" sz="44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4400" b="1" dirty="0">
              <a:solidFill>
                <a:srgbClr val="FF6D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800600" y="4114800"/>
            <a:ext cx="4267200" cy="51473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مقام 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 النصف ضرب ثلاثة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923778"/>
              </p:ext>
            </p:extLst>
          </p:nvPr>
        </p:nvGraphicFramePr>
        <p:xfrm>
          <a:off x="3124200" y="4734262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3390364" y="6044564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Flowchart: Connector 51"/>
          <p:cNvSpPr/>
          <p:nvPr/>
        </p:nvSpPr>
        <p:spPr>
          <a:xfrm>
            <a:off x="1107137" y="478356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4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Flowchart: Connector 52"/>
          <p:cNvSpPr/>
          <p:nvPr/>
        </p:nvSpPr>
        <p:spPr>
          <a:xfrm>
            <a:off x="1107137" y="539316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Flowchart: Connector 53"/>
          <p:cNvSpPr/>
          <p:nvPr/>
        </p:nvSpPr>
        <p:spPr>
          <a:xfrm>
            <a:off x="1093690" y="6016213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76600" y="54864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77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/>
      <p:bldP spid="48" grpId="0" animBg="1"/>
      <p:bldP spid="51" grpId="0"/>
      <p:bldP spid="52" grpId="0" animBg="1"/>
      <p:bldP spid="53" grpId="0" animBg="1"/>
      <p:bldP spid="54" grpId="0" animBg="1"/>
      <p:bldP spid="3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51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192306" y="636497"/>
            <a:ext cx="67818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مع فرض أو أكثر من المجموعة الثانية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lowchart: Terminator 3"/>
          <p:cNvSpPr/>
          <p:nvPr/>
        </p:nvSpPr>
        <p:spPr>
          <a:xfrm>
            <a:off x="4953000" y="1600207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7620000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lowchart: Connector 5"/>
          <p:cNvSpPr/>
          <p:nvPr/>
        </p:nvSpPr>
        <p:spPr>
          <a:xfrm>
            <a:off x="7772400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7794812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6553200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Flowchart: Connector 8"/>
          <p:cNvSpPr/>
          <p:nvPr/>
        </p:nvSpPr>
        <p:spPr>
          <a:xfrm>
            <a:off x="6705600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6728012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437094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Flowchart: Connector 11"/>
          <p:cNvSpPr/>
          <p:nvPr/>
        </p:nvSpPr>
        <p:spPr>
          <a:xfrm>
            <a:off x="5589494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lowchart: Connector 12"/>
          <p:cNvSpPr/>
          <p:nvPr/>
        </p:nvSpPr>
        <p:spPr>
          <a:xfrm>
            <a:off x="5611906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Terminator 13"/>
          <p:cNvSpPr/>
          <p:nvPr/>
        </p:nvSpPr>
        <p:spPr>
          <a:xfrm>
            <a:off x="457200" y="1600207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021106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Flowchart: Connector 15"/>
          <p:cNvSpPr/>
          <p:nvPr/>
        </p:nvSpPr>
        <p:spPr>
          <a:xfrm>
            <a:off x="3173506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3195918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1954306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Flowchart: Connector 18"/>
          <p:cNvSpPr/>
          <p:nvPr/>
        </p:nvSpPr>
        <p:spPr>
          <a:xfrm>
            <a:off x="2106706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lowchart: Connector 19"/>
          <p:cNvSpPr/>
          <p:nvPr/>
        </p:nvSpPr>
        <p:spPr>
          <a:xfrm>
            <a:off x="2129118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838200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Flowchart: Connector 21"/>
          <p:cNvSpPr/>
          <p:nvPr/>
        </p:nvSpPr>
        <p:spPr>
          <a:xfrm>
            <a:off x="990600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lowchart: Connector 22"/>
          <p:cNvSpPr/>
          <p:nvPr/>
        </p:nvSpPr>
        <p:spPr>
          <a:xfrm>
            <a:off x="1013012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urved Down Arrow 23"/>
          <p:cNvSpPr/>
          <p:nvPr/>
        </p:nvSpPr>
        <p:spPr>
          <a:xfrm rot="10800000">
            <a:off x="2850776" y="2626666"/>
            <a:ext cx="4208929" cy="762000"/>
          </a:xfrm>
          <a:prstGeom prst="curved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38600" y="2712200"/>
            <a:ext cx="155089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× </a:t>
            </a:r>
            <a:r>
              <a:rPr lang="ar-SA" sz="44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4400" b="1" dirty="0">
              <a:solidFill>
                <a:srgbClr val="FF6D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800600" y="3442450"/>
            <a:ext cx="4267200" cy="51473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مقام 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 الربع ضرب ثلاثة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942376"/>
              </p:ext>
            </p:extLst>
          </p:nvPr>
        </p:nvGraphicFramePr>
        <p:xfrm>
          <a:off x="3124200" y="4061912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0" name="Flowchart: Connector 29"/>
          <p:cNvSpPr/>
          <p:nvPr/>
        </p:nvSpPr>
        <p:spPr>
          <a:xfrm>
            <a:off x="1107137" y="411121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4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1107137" y="472081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1093690" y="5343863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6600" y="48006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76600" y="54102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59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/>
      <p:bldP spid="26" grpId="0" animBg="1"/>
      <p:bldP spid="30" grpId="0" animBg="1"/>
      <p:bldP spid="31" grpId="0" animBg="1"/>
      <p:bldP spid="32" grpId="0" animBg="1"/>
      <p:bldP spid="33" grpId="0"/>
      <p:bldP spid="3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52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192306" y="636497"/>
            <a:ext cx="67818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مع فرض أو أكثر من المجموعة الثانية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lowchart: Terminator 3"/>
          <p:cNvSpPr/>
          <p:nvPr/>
        </p:nvSpPr>
        <p:spPr>
          <a:xfrm>
            <a:off x="4953000" y="1600207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7620000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lowchart: Connector 5"/>
          <p:cNvSpPr/>
          <p:nvPr/>
        </p:nvSpPr>
        <p:spPr>
          <a:xfrm>
            <a:off x="7772400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7794812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6553200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Flowchart: Connector 8"/>
          <p:cNvSpPr/>
          <p:nvPr/>
        </p:nvSpPr>
        <p:spPr>
          <a:xfrm>
            <a:off x="6705600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6728012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437094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Flowchart: Connector 11"/>
          <p:cNvSpPr/>
          <p:nvPr/>
        </p:nvSpPr>
        <p:spPr>
          <a:xfrm>
            <a:off x="5589494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lowchart: Connector 12"/>
          <p:cNvSpPr/>
          <p:nvPr/>
        </p:nvSpPr>
        <p:spPr>
          <a:xfrm>
            <a:off x="5611906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Terminator 13"/>
          <p:cNvSpPr/>
          <p:nvPr/>
        </p:nvSpPr>
        <p:spPr>
          <a:xfrm>
            <a:off x="457200" y="1600207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106271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Flowchart: Connector 15"/>
          <p:cNvSpPr/>
          <p:nvPr/>
        </p:nvSpPr>
        <p:spPr>
          <a:xfrm>
            <a:off x="3258671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3281083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2039471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Flowchart: Connector 18"/>
          <p:cNvSpPr/>
          <p:nvPr/>
        </p:nvSpPr>
        <p:spPr>
          <a:xfrm>
            <a:off x="2191871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lowchart: Connector 19"/>
          <p:cNvSpPr/>
          <p:nvPr/>
        </p:nvSpPr>
        <p:spPr>
          <a:xfrm>
            <a:off x="2214283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923365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Flowchart: Connector 21"/>
          <p:cNvSpPr/>
          <p:nvPr/>
        </p:nvSpPr>
        <p:spPr>
          <a:xfrm>
            <a:off x="1075765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lowchart: Connector 22"/>
          <p:cNvSpPr/>
          <p:nvPr/>
        </p:nvSpPr>
        <p:spPr>
          <a:xfrm>
            <a:off x="1098177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urved Down Arrow 23"/>
          <p:cNvSpPr/>
          <p:nvPr/>
        </p:nvSpPr>
        <p:spPr>
          <a:xfrm rot="10800000">
            <a:off x="2850775" y="2626666"/>
            <a:ext cx="5302624" cy="762000"/>
          </a:xfrm>
          <a:prstGeom prst="curved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91000" y="2743200"/>
            <a:ext cx="16764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× </a:t>
            </a:r>
            <a:r>
              <a:rPr lang="ar-SA" sz="44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4400" b="1" dirty="0">
              <a:solidFill>
                <a:srgbClr val="FF6D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800600" y="3442450"/>
            <a:ext cx="4267200" cy="51473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مقام 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 الربع ضرب ثلاثة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44533"/>
              </p:ext>
            </p:extLst>
          </p:nvPr>
        </p:nvGraphicFramePr>
        <p:xfrm>
          <a:off x="3124200" y="4061912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0" name="Flowchart: Connector 29"/>
          <p:cNvSpPr/>
          <p:nvPr/>
        </p:nvSpPr>
        <p:spPr>
          <a:xfrm>
            <a:off x="1107137" y="411121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en-US" sz="4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1107137" y="472081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1093690" y="5343863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6600" y="4798469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76600" y="54102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82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/>
      <p:bldP spid="26" grpId="0" animBg="1"/>
      <p:bldP spid="30" grpId="0" animBg="1"/>
      <p:bldP spid="31" grpId="0" animBg="1"/>
      <p:bldP spid="32" grpId="0" animBg="1"/>
      <p:bldP spid="33" grpId="0"/>
      <p:bldP spid="3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106818"/>
              </p:ext>
            </p:extLst>
          </p:nvPr>
        </p:nvGraphicFramePr>
        <p:xfrm>
          <a:off x="3657600" y="373380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0" name="Flowchart: Connector 29"/>
          <p:cNvSpPr/>
          <p:nvPr/>
        </p:nvSpPr>
        <p:spPr>
          <a:xfrm>
            <a:off x="1640537" y="3783106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en-US" sz="4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1640537" y="4392706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1627090" y="5015751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lowchart: Connector 32"/>
          <p:cNvSpPr/>
          <p:nvPr/>
        </p:nvSpPr>
        <p:spPr>
          <a:xfrm>
            <a:off x="1627094" y="5638800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92306" y="304800"/>
            <a:ext cx="6781800" cy="1116103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فرضان من المجموعة الأولى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مع فرض أو أكثر من المجموعة الثانية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lowchart: Terminator 35"/>
          <p:cNvSpPr/>
          <p:nvPr/>
        </p:nvSpPr>
        <p:spPr>
          <a:xfrm>
            <a:off x="4953000" y="2133600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7620000" y="2628900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Flowchart: Connector 37"/>
          <p:cNvSpPr/>
          <p:nvPr/>
        </p:nvSpPr>
        <p:spPr>
          <a:xfrm>
            <a:off x="7772400" y="2274794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lowchart: Connector 38"/>
          <p:cNvSpPr/>
          <p:nvPr/>
        </p:nvSpPr>
        <p:spPr>
          <a:xfrm>
            <a:off x="7794812" y="27051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6553200" y="2628900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Flowchart: Connector 40"/>
          <p:cNvSpPr/>
          <p:nvPr/>
        </p:nvSpPr>
        <p:spPr>
          <a:xfrm>
            <a:off x="6705600" y="2274794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lowchart: Connector 41"/>
          <p:cNvSpPr/>
          <p:nvPr/>
        </p:nvSpPr>
        <p:spPr>
          <a:xfrm>
            <a:off x="6728012" y="27051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5437094" y="2628900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Flowchart: Connector 43"/>
          <p:cNvSpPr/>
          <p:nvPr/>
        </p:nvSpPr>
        <p:spPr>
          <a:xfrm>
            <a:off x="5589494" y="2274794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Flowchart: Connector 44"/>
          <p:cNvSpPr/>
          <p:nvPr/>
        </p:nvSpPr>
        <p:spPr>
          <a:xfrm>
            <a:off x="5611906" y="27051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Flowchart: Terminator 45"/>
          <p:cNvSpPr/>
          <p:nvPr/>
        </p:nvSpPr>
        <p:spPr>
          <a:xfrm>
            <a:off x="457200" y="2133600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3021106" y="26401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Flowchart: Connector 47"/>
          <p:cNvSpPr/>
          <p:nvPr/>
        </p:nvSpPr>
        <p:spPr>
          <a:xfrm>
            <a:off x="3173506" y="22860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Flowchart: Connector 48"/>
          <p:cNvSpPr/>
          <p:nvPr/>
        </p:nvSpPr>
        <p:spPr>
          <a:xfrm>
            <a:off x="3195918" y="27163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1954306" y="26401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Flowchart: Connector 50"/>
          <p:cNvSpPr/>
          <p:nvPr/>
        </p:nvSpPr>
        <p:spPr>
          <a:xfrm>
            <a:off x="2106706" y="22860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Flowchart: Connector 51"/>
          <p:cNvSpPr/>
          <p:nvPr/>
        </p:nvSpPr>
        <p:spPr>
          <a:xfrm>
            <a:off x="2129118" y="27163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flipH="1">
            <a:off x="838200" y="26401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Flowchart: Connector 53"/>
          <p:cNvSpPr/>
          <p:nvPr/>
        </p:nvSpPr>
        <p:spPr>
          <a:xfrm>
            <a:off x="990600" y="22860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Flowchart: Connector 54"/>
          <p:cNvSpPr/>
          <p:nvPr/>
        </p:nvSpPr>
        <p:spPr>
          <a:xfrm>
            <a:off x="1013012" y="27163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139" y="85729"/>
            <a:ext cx="725061" cy="447671"/>
          </a:xfrm>
        </p:spPr>
        <p:txBody>
          <a:bodyPr/>
          <a:lstStyle/>
          <a:p>
            <a:r>
              <a:rPr lang="ar-SA" dirty="0"/>
              <a:t>53</a:t>
            </a:r>
            <a:endParaRPr lang="en-US" dirty="0"/>
          </a:p>
        </p:txBody>
      </p:sp>
      <p:sp>
        <p:nvSpPr>
          <p:cNvPr id="57" name="Curved Down Arrow 56"/>
          <p:cNvSpPr/>
          <p:nvPr/>
        </p:nvSpPr>
        <p:spPr>
          <a:xfrm rot="10800000">
            <a:off x="5688106" y="3124200"/>
            <a:ext cx="2362200" cy="457200"/>
          </a:xfrm>
          <a:prstGeom prst="curved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urved Up Arrow 57"/>
          <p:cNvSpPr/>
          <p:nvPr/>
        </p:nvSpPr>
        <p:spPr>
          <a:xfrm rot="10800000">
            <a:off x="5562600" y="1706651"/>
            <a:ext cx="1420906" cy="426949"/>
          </a:xfrm>
          <a:prstGeom prst="curvedUpArrow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59" name="Curved Down Arrow 58"/>
          <p:cNvSpPr/>
          <p:nvPr/>
        </p:nvSpPr>
        <p:spPr>
          <a:xfrm rot="10800000">
            <a:off x="2971800" y="3124200"/>
            <a:ext cx="2362200" cy="457200"/>
          </a:xfrm>
          <a:prstGeom prst="curvedDown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788228" y="44196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810000" y="50292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842656" y="5636669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74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8" grpId="0" animBg="1"/>
      <p:bldP spid="39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8" grpId="0" animBg="1"/>
      <p:bldP spid="49" grpId="0" animBg="1"/>
      <p:bldP spid="51" grpId="0" animBg="1"/>
      <p:bldP spid="52" grpId="0" animBg="1"/>
      <p:bldP spid="54" grpId="0" animBg="1"/>
      <p:bldP spid="55" grpId="0" animBg="1"/>
      <p:bldP spid="57" grpId="0" animBg="1"/>
      <p:bldP spid="58" grpId="0" animBg="1"/>
      <p:bldP spid="59" grpId="0" animBg="1"/>
      <p:bldP spid="60" grpId="0"/>
      <p:bldP spid="61" grpId="0"/>
      <p:bldP spid="6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139" y="-76200"/>
            <a:ext cx="725061" cy="447671"/>
          </a:xfrm>
        </p:spPr>
        <p:txBody>
          <a:bodyPr/>
          <a:lstStyle/>
          <a:p>
            <a:fld id="{25BA54BD-C84D-46CE-8B72-31BFB26ABA43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3" name="Teardrop 2"/>
          <p:cNvSpPr/>
          <p:nvPr/>
        </p:nvSpPr>
        <p:spPr>
          <a:xfrm>
            <a:off x="6019800" y="66671"/>
            <a:ext cx="2819400" cy="1295400"/>
          </a:xfrm>
          <a:prstGeom prst="teardrop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يوجد صاحب فرض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92306" y="1447800"/>
            <a:ext cx="67818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ذكور فقط :</a:t>
            </a:r>
            <a:r>
              <a:rPr lang="ar-SA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أصل المسألة من عدد الرؤوس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947879"/>
              </p:ext>
            </p:extLst>
          </p:nvPr>
        </p:nvGraphicFramePr>
        <p:xfrm>
          <a:off x="2590800" y="2346961"/>
          <a:ext cx="3657600" cy="1214311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6849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519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865914" y="3026231"/>
            <a:ext cx="107768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أبناء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13314" y="3025070"/>
            <a:ext cx="77288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08314" y="3733800"/>
            <a:ext cx="6781800" cy="9906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ذكور و اناث :</a:t>
            </a:r>
            <a:r>
              <a:rPr lang="ar-SA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أصل المسألة من عدد الرؤوس مع اعتبار حظ الذكر ضعف حظ الأنثى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052256"/>
              </p:ext>
            </p:extLst>
          </p:nvPr>
        </p:nvGraphicFramePr>
        <p:xfrm>
          <a:off x="2590800" y="48326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743200" y="5569224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200" y="6180955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6600" y="2394668"/>
            <a:ext cx="457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24200" y="4950869"/>
            <a:ext cx="685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76800" y="5615869"/>
            <a:ext cx="107768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أبناء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3000" y="6149269"/>
            <a:ext cx="9144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بنتان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8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66966"/>
            <a:ext cx="5562600" cy="13168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28800" y="388524"/>
            <a:ext cx="54102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الحقوق المتعلقة بالتركة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128" y="1447800"/>
            <a:ext cx="8288909" cy="12557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>
                <a:latin typeface="Arial" panose="020B0604020202020204" pitchFamily="34" charset="0"/>
                <a:cs typeface="Arial" panose="020B0604020202020204" pitchFamily="34" charset="0"/>
              </a:rPr>
              <a:t>موت المرء لا يجعل التركة تنتقل مباشرة إلى ورثته دون النظر في حقوق غيرهم المتعلقة بها ، ولذلك اعتنى الفقهاء بموضوع الحقوق المتعلقة بالتركة . وهي مرتبة ترتيب تقديم كالآتي :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667000"/>
            <a:ext cx="84032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مؤن تجهيز الميت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ما يحتاجه الميت من أجرة غاسل وحافر قبر وكفن ونقل و قيمة قبر وغيرها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9881" y="3517071"/>
            <a:ext cx="863189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الحقوق المتعلقة بعين التركة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كالرهن و أرش جناية العبد والنذر المعين ونحوها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4417469"/>
            <a:ext cx="826880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الديون المرسلة أو المطلقة :</a:t>
            </a: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كديون الله و ديون الآدميين </a:t>
            </a:r>
            <a:r>
              <a:rPr lang="ar-SA" sz="3200" b="1" dirty="0">
                <a:solidFill>
                  <a:schemeClr val="bg1"/>
                </a:solidFill>
              </a:rPr>
              <a:t>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6311" y="4894424"/>
            <a:ext cx="52405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 الوصية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بالثلث فأقل لغير وارث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3199" y="5334000"/>
            <a:ext cx="880220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 الميراث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يقسم الباقي من التركة على الورثة بعد اخراج الحقوق الأربعة السابقة </a:t>
            </a:r>
            <a:r>
              <a:rPr lang="ar-SA" sz="3200" b="1" dirty="0">
                <a:solidFill>
                  <a:schemeClr val="bg1"/>
                </a:solidFill>
              </a:rPr>
              <a:t>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199" y="6248400"/>
            <a:ext cx="8802201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u="sng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تنبيه</a:t>
            </a:r>
            <a:r>
              <a:rPr lang="ar-SA" sz="28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إذا استغرق أحد الحقوق التركة فلا شيء للحق الذي يليه </a:t>
            </a:r>
            <a:r>
              <a:rPr lang="ar-SA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4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4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7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1295400" y="228600"/>
            <a:ext cx="6477000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304799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4000" b="1" dirty="0">
                <a:solidFill>
                  <a:schemeClr val="bg1"/>
                </a:solidFill>
              </a:rPr>
              <a:t>الوارثون من الرجال والنساء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477000" y="1981199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الأبوة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477000" y="3200399"/>
            <a:ext cx="2438400" cy="685799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الأخوة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77000" y="4419599"/>
            <a:ext cx="2438400" cy="685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العمومة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477000" y="5410200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النكاح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460067" y="1293267"/>
            <a:ext cx="2438400" cy="611731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البنوة</a:t>
            </a:r>
            <a:endParaRPr lang="en-US" sz="3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477000" y="6096000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الولاء</a:t>
            </a:r>
            <a:endParaRPr lang="en-US" sz="32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4400" y="1219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222522" y="1295399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98522" y="1295399"/>
            <a:ext cx="16354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67000" y="1295399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البنت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1522" y="1293268"/>
            <a:ext cx="14830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الابن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14400" y="1981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374922" y="2055268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97678" y="2057399"/>
            <a:ext cx="14125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أب الأب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65122" y="2057399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الأم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98322" y="2057399"/>
            <a:ext cx="12544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الأم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044" y="2057399"/>
            <a:ext cx="113735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الأب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14400" y="2743199"/>
            <a:ext cx="5410200" cy="1495778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4419600" y="2817268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95600" y="281939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95400" y="2817268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لأم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86200" y="3274468"/>
            <a:ext cx="2286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الأخ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19200" y="3276599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الأخ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14800" y="3731668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4600" y="3733799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90600" y="3733799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لأم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" y="4389246"/>
            <a:ext cx="5410200" cy="944754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4495800" y="4417468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76400" y="4419599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62400" y="4800599"/>
            <a:ext cx="2362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العم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43000" y="4800599"/>
            <a:ext cx="1828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العم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14400" y="5410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257800" y="5484269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الزوج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47800" y="5484269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الزوجة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14400" y="60959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181600" y="6170069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المعتق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47800" y="6172200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المعتقة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13139" y="1219199"/>
            <a:ext cx="689783" cy="41148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 rot="16200000">
            <a:off x="-355809" y="3029633"/>
            <a:ext cx="15103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النسب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8003132" y="152400"/>
            <a:ext cx="988468" cy="988468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6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en-US" sz="3600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73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/>
      <p:bldP spid="27" grpId="0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/>
      <p:bldP spid="39" grpId="0"/>
      <p:bldP spid="40" grpId="0"/>
      <p:bldP spid="41" grpId="0"/>
      <p:bldP spid="42" grpId="0" animBg="1"/>
      <p:bldP spid="44" grpId="0"/>
      <p:bldP spid="45" grpId="0" animBg="1"/>
      <p:bldP spid="46" grpId="0"/>
      <p:bldP spid="47" grpId="0"/>
      <p:bldP spid="50" grpId="0" animBg="1"/>
      <p:bldP spid="5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438400" y="1600200"/>
            <a:ext cx="4038600" cy="3505200"/>
          </a:xfrm>
          <a:prstGeom prst="ellipse">
            <a:avLst/>
          </a:prstGeom>
          <a:noFill/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8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2616672"/>
            <a:ext cx="65532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الفروض</a:t>
            </a:r>
            <a:endParaRPr lang="en-US" sz="9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6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924800" y="1219200"/>
            <a:ext cx="1066800" cy="8665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تعريفه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9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00400" y="228600"/>
            <a:ext cx="2514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الفرض</a:t>
            </a:r>
            <a:endParaRPr 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6200" y="1175468"/>
            <a:ext cx="788786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نصيب مقدر شرعا لوارث مخصوص يزيد بالرد وينقص بالعول.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2004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15001" y="2667000"/>
            <a:ext cx="3124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نصيب مقدر شرعاً: </a:t>
            </a:r>
            <a:endParaRPr lang="en-US" sz="3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2667000"/>
            <a:ext cx="5638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              النصف            السدس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48400" y="3505200"/>
            <a:ext cx="259080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لوارث مخصوص:</a:t>
            </a:r>
            <a:endParaRPr lang="en-US" sz="3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3505200"/>
            <a:ext cx="5791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الزوجة                البنت             الجدة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15000" y="4419600"/>
            <a:ext cx="2438400" cy="1143000"/>
          </a:xfrm>
          <a:prstGeom prst="ellipse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المجموعة الأولى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14400" y="4419600"/>
            <a:ext cx="2438400" cy="1143000"/>
          </a:xfrm>
          <a:prstGeom prst="ellipse">
            <a:avLst/>
          </a:prstGeom>
          <a:noFill/>
          <a:ln w="285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المجموعة الثانية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lowchart: Preparation 17"/>
          <p:cNvSpPr/>
          <p:nvPr/>
        </p:nvSpPr>
        <p:spPr>
          <a:xfrm>
            <a:off x="6172200" y="5627708"/>
            <a:ext cx="1676400" cy="705852"/>
          </a:xfrm>
          <a:prstGeom prst="flowChartPreparation">
            <a:avLst/>
          </a:prstGeom>
          <a:noFill/>
          <a:ln w="127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lowchart: Preparation 18"/>
          <p:cNvSpPr/>
          <p:nvPr/>
        </p:nvSpPr>
        <p:spPr>
          <a:xfrm>
            <a:off x="4610101" y="5332593"/>
            <a:ext cx="1866899" cy="786063"/>
          </a:xfrm>
          <a:prstGeom prst="flowChartPreparation">
            <a:avLst/>
          </a:prstGeom>
          <a:noFill/>
          <a:ln w="127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lowchart: Preparation 19"/>
          <p:cNvSpPr/>
          <p:nvPr/>
        </p:nvSpPr>
        <p:spPr>
          <a:xfrm>
            <a:off x="7543800" y="5943600"/>
            <a:ext cx="1447800" cy="609600"/>
          </a:xfrm>
          <a:prstGeom prst="flowChartPreparation">
            <a:avLst/>
          </a:prstGeom>
          <a:noFill/>
          <a:ln w="127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5486400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5789069"/>
            <a:ext cx="838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6017669"/>
            <a:ext cx="1143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59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7" grpId="0" animBg="1"/>
      <p:bldP spid="9" grpId="0"/>
      <p:bldP spid="10" grpId="0"/>
      <p:bldP spid="11" grpId="0"/>
      <p:bldP spid="12" grpId="0"/>
      <p:bldP spid="13" grpId="0" animBg="1"/>
      <p:bldP spid="15" grpId="0" animBg="1"/>
      <p:bldP spid="18" grpId="0"/>
      <p:bldP spid="19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udent presentation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Student presentation" id="{61936DD2-5F1E-4CE5-AB4B-725D35FC9179}" vid="{60FEA300-D151-4B21-9955-901AC34D046A}"/>
    </a:ext>
  </a:extLst>
</a:theme>
</file>

<file path=ppt/theme/theme2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98950B5-7B6B-4C28-8458-CAB8EA4CB2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Student scientific report presentation</Template>
  <TotalTime>0</TotalTime>
  <Words>2641</Words>
  <Application>Microsoft Office PowerPoint</Application>
  <PresentationFormat>On-screen Show (4:3)</PresentationFormat>
  <Paragraphs>1028</Paragraphs>
  <Slides>54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Arabic Typesetting</vt:lpstr>
      <vt:lpstr>Arial</vt:lpstr>
      <vt:lpstr>Calibri</vt:lpstr>
      <vt:lpstr>Century Gothic</vt:lpstr>
      <vt:lpstr>Tahoma</vt:lpstr>
      <vt:lpstr>Wingdings 3</vt:lpstr>
      <vt:lpstr>Student presentation</vt:lpstr>
      <vt:lpstr>فقه المواريث</vt:lpstr>
      <vt:lpstr>المرحلة الأولى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2017-01-03T06:42:16Z</dcterms:created>
  <dcterms:modified xsi:type="dcterms:W3CDTF">2017-08-01T08:52:36Z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TC034605859991</vt:lpwstr>
  </property>
</Properties>
</file>