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7" r:id="rId1"/>
  </p:sldMasterIdLst>
  <p:notesMasterIdLst>
    <p:notesMasterId r:id="rId28"/>
  </p:notesMasterIdLst>
  <p:sldIdLst>
    <p:sldId id="256" r:id="rId2"/>
    <p:sldId id="281" r:id="rId3"/>
    <p:sldId id="282" r:id="rId4"/>
    <p:sldId id="257" r:id="rId5"/>
    <p:sldId id="258" r:id="rId6"/>
    <p:sldId id="260" r:id="rId7"/>
    <p:sldId id="261" r:id="rId8"/>
    <p:sldId id="262" r:id="rId9"/>
    <p:sldId id="263" r:id="rId10"/>
    <p:sldId id="264" r:id="rId11"/>
    <p:sldId id="275" r:id="rId12"/>
    <p:sldId id="265" r:id="rId13"/>
    <p:sldId id="276" r:id="rId14"/>
    <p:sldId id="266" r:id="rId15"/>
    <p:sldId id="267" r:id="rId16"/>
    <p:sldId id="277" r:id="rId17"/>
    <p:sldId id="270" r:id="rId18"/>
    <p:sldId id="268" r:id="rId19"/>
    <p:sldId id="278" r:id="rId20"/>
    <p:sldId id="269" r:id="rId21"/>
    <p:sldId id="271" r:id="rId22"/>
    <p:sldId id="273" r:id="rId23"/>
    <p:sldId id="272" r:id="rId24"/>
    <p:sldId id="274" r:id="rId25"/>
    <p:sldId id="279" r:id="rId26"/>
    <p:sldId id="280"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9295" autoAdjust="0"/>
  </p:normalViewPr>
  <p:slideViewPr>
    <p:cSldViewPr>
      <p:cViewPr>
        <p:scale>
          <a:sx n="90" d="100"/>
          <a:sy n="90" d="100"/>
        </p:scale>
        <p:origin x="-402" y="1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5E4E424-E37E-4C60-89F2-44036F87F2CA}" type="datetimeFigureOut">
              <a:rPr lang="en-US"/>
              <a:pPr>
                <a:defRPr/>
              </a:pPr>
              <a:t>1/17/2011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97A0B1B-CC9A-40D8-8141-6281E3DE96C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04D965-737A-417A-874D-3CD0BCDBBD8C}" type="slidenum">
              <a:rPr lang="en-US" smtClean="0"/>
              <a:pPr fontAlgn="base">
                <a:spcBef>
                  <a:spcPct val="0"/>
                </a:spcBef>
                <a:spcAft>
                  <a:spcPct val="0"/>
                </a:spcAft>
                <a:defRPr/>
              </a:pPr>
              <a:t>4</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Oval 12"/>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5" name="Oval 13"/>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14" name="Title 13"/>
          <p:cNvSpPr>
            <a:spLocks noGrp="1"/>
          </p:cNvSpPr>
          <p:nvPr>
            <p:ph type="ctrTitle"/>
          </p:nvPr>
        </p:nvSpPr>
        <p:spPr>
          <a:xfrm>
            <a:off x="1432560" y="359898"/>
            <a:ext cx="7406640" cy="1472184"/>
          </a:xfrm>
        </p:spPr>
        <p:txBody>
          <a:bodyPr anchor="b"/>
          <a:lstStyle>
            <a:lvl1pPr algn="l">
              <a:defRPr/>
            </a:lvl1pPr>
            <a:extLst/>
          </a:lstStyle>
          <a:p>
            <a:r>
              <a:rPr lang="en-US" smtClean="0"/>
              <a:t>Click to edit Master title style</a:t>
            </a:r>
            <a:endParaRPr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6"/>
          <p:cNvSpPr>
            <a:spLocks noGrp="1"/>
          </p:cNvSpPr>
          <p:nvPr>
            <p:ph type="dt" sz="half" idx="10"/>
          </p:nvPr>
        </p:nvSpPr>
        <p:spPr/>
        <p:txBody>
          <a:bodyPr/>
          <a:lstStyle>
            <a:lvl1pPr>
              <a:defRPr/>
            </a:lvl1pPr>
            <a:extLst/>
          </a:lstStyle>
          <a:p>
            <a:pPr>
              <a:defRPr/>
            </a:pPr>
            <a:fld id="{FDB69BFC-6B36-431F-A893-FF3515E92F41}" type="datetime1">
              <a:rPr lang="en-US"/>
              <a:pPr>
                <a:defRPr/>
              </a:pPr>
              <a:t>1/17/2011</a:t>
            </a:fld>
            <a:endParaRPr lang="en-US"/>
          </a:p>
        </p:txBody>
      </p:sp>
      <p:sp>
        <p:nvSpPr>
          <p:cNvPr id="7" name="Footer Placeholder 19"/>
          <p:cNvSpPr>
            <a:spLocks noGrp="1"/>
          </p:cNvSpPr>
          <p:nvPr>
            <p:ph type="ftr" sz="quarter" idx="11"/>
          </p:nvPr>
        </p:nvSpPr>
        <p:spPr/>
        <p:txBody>
          <a:bodyPr/>
          <a:lstStyle>
            <a:lvl1pPr>
              <a:defRPr/>
            </a:lvl1pPr>
            <a:extLst/>
          </a:lstStyle>
          <a:p>
            <a:pPr>
              <a:defRPr/>
            </a:pPr>
            <a:endParaRPr lang="en-US"/>
          </a:p>
        </p:txBody>
      </p:sp>
      <p:sp>
        <p:nvSpPr>
          <p:cNvPr id="8" name="Slide Number Placeholder 9"/>
          <p:cNvSpPr>
            <a:spLocks noGrp="1"/>
          </p:cNvSpPr>
          <p:nvPr>
            <p:ph type="sldNum" sz="quarter" idx="12"/>
          </p:nvPr>
        </p:nvSpPr>
        <p:spPr/>
        <p:txBody>
          <a:bodyPr/>
          <a:lstStyle>
            <a:lvl1pPr>
              <a:defRPr/>
            </a:lvl1pPr>
            <a:extLst/>
          </a:lstStyle>
          <a:p>
            <a:pPr>
              <a:defRPr/>
            </a:pPr>
            <a:fld id="{EBD90762-8D48-4E2D-90D9-F178AEC4172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34B16028-1C26-40A7-A836-7C660B92276F}" type="datetime1">
              <a:rPr lang="en-US"/>
              <a:pPr>
                <a:defRPr/>
              </a:pPr>
              <a:t>1/17/2011</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85BAB35B-D401-4A40-9401-2E8A3922D51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A1F008EC-4C18-4B21-A23C-4D2D4045ECEE}" type="datetime1">
              <a:rPr lang="en-US"/>
              <a:pPr>
                <a:defRPr/>
              </a:pPr>
              <a:t>1/17/2011</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14F059A5-92FB-4DE0-B38C-DE80F9E20E7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969ED2D9-57BB-41AE-8294-59E10AEF3D2C}" type="datetime1">
              <a:rPr lang="en-US"/>
              <a:pPr>
                <a:defRPr/>
              </a:pPr>
              <a:t>1/17/2011</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003B12B5-F952-4D57-8E7B-0A5A720EE3E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12"/>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Rectangle 13"/>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6" name="Oval 15"/>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7" name="Oval 16"/>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8" name="Date Placeholder 3"/>
          <p:cNvSpPr>
            <a:spLocks noGrp="1"/>
          </p:cNvSpPr>
          <p:nvPr>
            <p:ph type="dt" sz="half" idx="10"/>
          </p:nvPr>
        </p:nvSpPr>
        <p:spPr/>
        <p:txBody>
          <a:bodyPr/>
          <a:lstStyle>
            <a:lvl1pPr>
              <a:defRPr/>
            </a:lvl1pPr>
            <a:extLst/>
          </a:lstStyle>
          <a:p>
            <a:pPr>
              <a:defRPr/>
            </a:pPr>
            <a:fld id="{A0CE4F86-BC7F-4DDB-AF98-7ACFCA759C23}" type="datetime1">
              <a:rPr lang="en-US"/>
              <a:pPr>
                <a:defRPr/>
              </a:pPr>
              <a:t>1/17/2011</a:t>
            </a:fld>
            <a:endParaRPr lang="en-US"/>
          </a:p>
        </p:txBody>
      </p:sp>
      <p:sp>
        <p:nvSpPr>
          <p:cNvPr id="9" name="Footer Placeholder 4"/>
          <p:cNvSpPr>
            <a:spLocks noGrp="1"/>
          </p:cNvSpPr>
          <p:nvPr>
            <p:ph type="ftr" sz="quarter" idx="11"/>
          </p:nvPr>
        </p:nvSpPr>
        <p:spPr/>
        <p:txBody>
          <a:bodyPr/>
          <a:lstStyle>
            <a:lvl1pPr>
              <a:defRPr/>
            </a:lvl1pPr>
            <a:extLst/>
          </a:lstStyle>
          <a:p>
            <a:pPr>
              <a:defRPr/>
            </a:pPr>
            <a:endParaRPr lang="en-US"/>
          </a:p>
        </p:txBody>
      </p:sp>
      <p:sp>
        <p:nvSpPr>
          <p:cNvPr id="10" name="Slide Number Placeholder 5"/>
          <p:cNvSpPr>
            <a:spLocks noGrp="1"/>
          </p:cNvSpPr>
          <p:nvPr>
            <p:ph type="sldNum" sz="quarter" idx="12"/>
          </p:nvPr>
        </p:nvSpPr>
        <p:spPr/>
        <p:txBody>
          <a:bodyPr/>
          <a:lstStyle>
            <a:lvl1pPr>
              <a:defRPr/>
            </a:lvl1pPr>
            <a:extLst/>
          </a:lstStyle>
          <a:p>
            <a:pPr>
              <a:defRPr/>
            </a:pPr>
            <a:fld id="{C9258C1E-5C1B-49AF-A1BD-CD72373D19C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fld id="{ED24CD47-0AAA-4A6C-B86B-27EC01F5B5F6}" type="datetime1">
              <a:rPr lang="en-US"/>
              <a:pPr>
                <a:defRPr/>
              </a:pPr>
              <a:t>1/17/2011</a:t>
            </a:fld>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DFE01A34-6E4E-4F95-9454-0E5E43D3F70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lstStyle>
            <a:lvl1pPr algn="ctr">
              <a:defRPr sz="45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49965529-5B1E-4EFF-A759-1BFD85A38D31}" type="datetime1">
              <a:rPr lang="en-US"/>
              <a:pPr>
                <a:defRPr/>
              </a:pPr>
              <a:t>1/17/2011</a:t>
            </a:fld>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2B330693-22B6-408D-9041-56C5A7A1C74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fld id="{3F165CDA-B872-43FF-BC89-1B84FF392322}" type="datetime1">
              <a:rPr lang="en-US"/>
              <a:pPr>
                <a:defRPr/>
              </a:pPr>
              <a:t>1/17/2011</a:t>
            </a:fld>
            <a:endParaRPr lang="en-US"/>
          </a:p>
        </p:txBody>
      </p:sp>
      <p:sp>
        <p:nvSpPr>
          <p:cNvPr id="4" name="Footer Placeholder 9"/>
          <p:cNvSpPr>
            <a:spLocks noGrp="1"/>
          </p:cNvSpPr>
          <p:nvPr>
            <p:ph type="ftr" sz="quarter" idx="11"/>
          </p:nvPr>
        </p:nvSpPr>
        <p:spPr/>
        <p:txBody>
          <a:bodyPr/>
          <a:lstStyle>
            <a:lvl1pPr>
              <a:defRPr/>
            </a:lvl1pPr>
          </a:lstStyle>
          <a:p>
            <a:pPr>
              <a:defRPr/>
            </a:pPr>
            <a:endParaRPr lang="en-US"/>
          </a:p>
        </p:txBody>
      </p:sp>
      <p:sp>
        <p:nvSpPr>
          <p:cNvPr id="5" name="Slide Number Placeholder 21"/>
          <p:cNvSpPr>
            <a:spLocks noGrp="1"/>
          </p:cNvSpPr>
          <p:nvPr>
            <p:ph type="sldNum" sz="quarter" idx="12"/>
          </p:nvPr>
        </p:nvSpPr>
        <p:spPr/>
        <p:txBody>
          <a:bodyPr/>
          <a:lstStyle>
            <a:lvl1pPr>
              <a:defRPr/>
            </a:lvl1pPr>
          </a:lstStyle>
          <a:p>
            <a:pPr>
              <a:defRPr/>
            </a:pPr>
            <a:fld id="{EE694420-FA6B-4DB5-99DB-DECE09C7A7D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2"/>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3" name="Rectangle 13"/>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4" name="Date Placeholder 1"/>
          <p:cNvSpPr>
            <a:spLocks noGrp="1"/>
          </p:cNvSpPr>
          <p:nvPr>
            <p:ph type="dt" sz="half" idx="10"/>
          </p:nvPr>
        </p:nvSpPr>
        <p:spPr/>
        <p:txBody>
          <a:bodyPr/>
          <a:lstStyle>
            <a:lvl1pPr>
              <a:defRPr/>
            </a:lvl1pPr>
            <a:extLst/>
          </a:lstStyle>
          <a:p>
            <a:pPr>
              <a:defRPr/>
            </a:pPr>
            <a:fld id="{BCC25CDA-D01C-49B7-A5D5-79F69E0682D3}" type="datetime1">
              <a:rPr lang="en-US"/>
              <a:pPr>
                <a:defRPr/>
              </a:pPr>
              <a:t>1/17/2011</a:t>
            </a:fld>
            <a:endParaRPr lang="en-US"/>
          </a:p>
        </p:txBody>
      </p:sp>
      <p:sp>
        <p:nvSpPr>
          <p:cNvPr id="5" name="Footer Placeholder 2"/>
          <p:cNvSpPr>
            <a:spLocks noGrp="1"/>
          </p:cNvSpPr>
          <p:nvPr>
            <p:ph type="ftr" sz="quarter" idx="11"/>
          </p:nvPr>
        </p:nvSpPr>
        <p:spPr/>
        <p:txBody>
          <a:bodyPr/>
          <a:lstStyle>
            <a:lvl1pPr>
              <a:defRPr/>
            </a:lvl1pPr>
            <a:extLst/>
          </a:lstStyle>
          <a:p>
            <a:pPr>
              <a:defRPr/>
            </a:pPr>
            <a:endParaRPr lang="en-US"/>
          </a:p>
        </p:txBody>
      </p:sp>
      <p:sp>
        <p:nvSpPr>
          <p:cNvPr id="6" name="Slide Number Placeholder 3"/>
          <p:cNvSpPr>
            <a:spLocks noGrp="1"/>
          </p:cNvSpPr>
          <p:nvPr>
            <p:ph type="sldNum" sz="quarter" idx="12"/>
          </p:nvPr>
        </p:nvSpPr>
        <p:spPr/>
        <p:txBody>
          <a:bodyPr/>
          <a:lstStyle>
            <a:lvl1pPr>
              <a:defRPr/>
            </a:lvl1pPr>
            <a:extLst/>
          </a:lstStyle>
          <a:p>
            <a:pPr>
              <a:defRPr/>
            </a:pPr>
            <a:fld id="{CC414496-C007-456B-BE13-EDAC7C1E8E2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n-US" smtClean="0"/>
              <a:t>Click to edit Master title style</a:t>
            </a:r>
            <a:endParaRPr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DD2001E3-4D78-4FAD-BA7E-9E96BF180834}" type="datetime1">
              <a:rPr lang="en-US"/>
              <a:pPr>
                <a:defRPr/>
              </a:pPr>
              <a:t>1/17/2011</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DFADC2A9-47A0-4964-8A29-EF64632318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12"/>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a:lnSpc>
                <a:spcPts val="3000"/>
              </a:lnSpc>
              <a:spcBef>
                <a:spcPts val="600"/>
              </a:spcBef>
              <a:buClr>
                <a:schemeClr val="accent1"/>
              </a:buClr>
              <a:buSzPct val="80000"/>
              <a:buFont typeface="Wingdings 2"/>
              <a:buNone/>
              <a:defRPr/>
            </a:pPr>
            <a:endParaRPr lang="en-US" sz="3200">
              <a:latin typeface="+mn-lt"/>
              <a:cs typeface="+mn-cs"/>
            </a:endParaRPr>
          </a:p>
        </p:txBody>
      </p:sp>
      <p:sp>
        <p:nvSpPr>
          <p:cNvPr id="6" name="Flowchart: Process 13"/>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7" name="Flowchart: Process 15"/>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n-US" smtClean="0"/>
              <a:t>Click to edit Master title style</a:t>
            </a:r>
            <a:endParaRPr lang="en-US"/>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extLst/>
          </a:lstStyle>
          <a:p>
            <a:pPr>
              <a:defRPr/>
            </a:pPr>
            <a:fld id="{39417AA2-0D6D-417D-BBD1-2702264E0A65}" type="datetime1">
              <a:rPr lang="en-US"/>
              <a:pPr>
                <a:defRPr/>
              </a:pPr>
              <a:t>1/17/2011</a:t>
            </a:fld>
            <a:endParaRPr lang="en-US"/>
          </a:p>
        </p:txBody>
      </p:sp>
      <p:sp>
        <p:nvSpPr>
          <p:cNvPr id="9" name="Footer Placeholder 5"/>
          <p:cNvSpPr>
            <a:spLocks noGrp="1"/>
          </p:cNvSpPr>
          <p:nvPr>
            <p:ph type="ftr" sz="quarter" idx="11"/>
          </p:nvPr>
        </p:nvSpPr>
        <p:spPr/>
        <p:txBody>
          <a:bodyPr/>
          <a:lstStyle>
            <a:lvl1pPr>
              <a:defRPr/>
            </a:lvl1pPr>
            <a:extLst/>
          </a:lstStyle>
          <a:p>
            <a:pPr>
              <a:defRPr/>
            </a:pPr>
            <a:endParaRPr lang="en-US"/>
          </a:p>
        </p:txBody>
      </p:sp>
      <p:sp>
        <p:nvSpPr>
          <p:cNvPr id="10" name="Slide Number Placeholder 6"/>
          <p:cNvSpPr>
            <a:spLocks noGrp="1"/>
          </p:cNvSpPr>
          <p:nvPr>
            <p:ph type="sldNum" sz="quarter" idx="12"/>
          </p:nvPr>
        </p:nvSpPr>
        <p:spPr/>
        <p:txBody>
          <a:bodyPr/>
          <a:lstStyle>
            <a:lvl1pPr>
              <a:defRPr/>
            </a:lvl1pPr>
            <a:extLst/>
          </a:lstStyle>
          <a:p>
            <a:pPr>
              <a:defRPr/>
            </a:pPr>
            <a:fld id="{3A86DB5A-FD41-458A-A068-46C5CA00C6D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Oval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Rectangle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Title Placeholder 4"/>
          <p:cNvSpPr>
            <a:spLocks noGrp="1"/>
          </p:cNvSpPr>
          <p:nvPr>
            <p:ph type="title"/>
          </p:nvPr>
        </p:nvSpPr>
        <p:spPr>
          <a:xfrm>
            <a:off x="1435100" y="274638"/>
            <a:ext cx="7499350" cy="1143000"/>
          </a:xfrm>
          <a:prstGeom prst="rect">
            <a:avLst/>
          </a:prstGeom>
        </p:spPr>
        <p:txBody>
          <a:bodyPr anchor="ctr">
            <a:normAutofit/>
          </a:bodyPr>
          <a:lstStyle>
            <a:extLst/>
          </a:lstStyle>
          <a:p>
            <a:r>
              <a:rPr lang="en-US" smtClean="0"/>
              <a:t>Click to edit Master title style</a:t>
            </a:r>
            <a:endParaRPr lang="en-US"/>
          </a:p>
        </p:txBody>
      </p:sp>
      <p:sp>
        <p:nvSpPr>
          <p:cNvPr id="1033" name="Text Placeholder 8"/>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fld id="{69FD5C7E-24D7-44AB-B40C-5495BE3931A4}" type="datetime1">
              <a:rPr lang="en-US"/>
              <a:pPr>
                <a:defRPr/>
              </a:pPr>
              <a:t>1/17/2011</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en-US"/>
          </a:p>
        </p:txBody>
      </p:sp>
      <p:sp>
        <p:nvSpPr>
          <p:cNvPr id="22" name="Slide Number Placeholder 21"/>
          <p:cNvSpPr>
            <a:spLocks noGrp="1"/>
          </p:cNvSpPr>
          <p:nvPr>
            <p:ph type="sldNum" sz="quarter" idx="4"/>
          </p:nvPr>
        </p:nvSpPr>
        <p:spPr>
          <a:xfrm>
            <a:off x="8613775"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36B03242-9577-4730-8F0B-A5B4A57EBE35}" type="slidenum">
              <a:rPr lang="en-US"/>
              <a:pPr>
                <a:defRPr/>
              </a:pPr>
              <a:t>‹#›</a:t>
            </a:fld>
            <a:endParaRPr lang="en-US"/>
          </a:p>
        </p:txBody>
      </p:sp>
      <p:sp>
        <p:nvSpPr>
          <p:cNvPr id="15" name="Rectangle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4017" r:id="rId1"/>
    <p:sldLayoutId id="2147484012" r:id="rId2"/>
    <p:sldLayoutId id="2147484018" r:id="rId3"/>
    <p:sldLayoutId id="2147484013" r:id="rId4"/>
    <p:sldLayoutId id="2147484019" r:id="rId5"/>
    <p:sldLayoutId id="2147484014" r:id="rId6"/>
    <p:sldLayoutId id="2147484020" r:id="rId7"/>
    <p:sldLayoutId id="2147484021" r:id="rId8"/>
    <p:sldLayoutId id="2147484022" r:id="rId9"/>
    <p:sldLayoutId id="2147484015" r:id="rId10"/>
    <p:sldLayoutId id="2147484016" r:id="rId11"/>
  </p:sldLayoutIdLst>
  <p:hf hdr="0" ftr="0" dt="0"/>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2313" y="685800"/>
            <a:ext cx="7772400" cy="2743200"/>
          </a:xfrm>
        </p:spPr>
        <p:txBody>
          <a:bodyPr>
            <a:noAutofit/>
          </a:bodyPr>
          <a:lstStyle/>
          <a:p>
            <a:pPr algn="ctr" eaLnBrk="1" fontAlgn="auto" hangingPunct="1">
              <a:spcAft>
                <a:spcPts val="0"/>
              </a:spcAft>
              <a:defRPr/>
            </a:pPr>
            <a:r>
              <a:rPr lang="ar-SA" sz="8800" dirty="0" smtClean="0">
                <a:solidFill>
                  <a:schemeClr val="accent6">
                    <a:lumMod val="75000"/>
                  </a:schemeClr>
                </a:solidFill>
                <a:latin typeface="Arabic Typesetting" pitchFamily="66" charset="-78"/>
                <a:cs typeface="Old Antic Bold" pitchFamily="2" charset="-78"/>
              </a:rPr>
              <a:t>تطوير المضاربة لتكون منتجاً مصرفياً</a:t>
            </a:r>
            <a:endParaRPr lang="en-US" sz="8800" dirty="0">
              <a:solidFill>
                <a:schemeClr val="accent6">
                  <a:lumMod val="75000"/>
                </a:schemeClr>
              </a:solidFill>
              <a:latin typeface="Arabic Typesetting" pitchFamily="66" charset="-78"/>
              <a:cs typeface="Old Antic Bold" pitchFamily="2" charset="-78"/>
            </a:endParaRPr>
          </a:p>
        </p:txBody>
      </p:sp>
      <p:sp>
        <p:nvSpPr>
          <p:cNvPr id="4" name="Slide Number Placeholder 3"/>
          <p:cNvSpPr>
            <a:spLocks noGrp="1"/>
          </p:cNvSpPr>
          <p:nvPr>
            <p:ph type="sldNum" sz="quarter" idx="12"/>
          </p:nvPr>
        </p:nvSpPr>
        <p:spPr/>
        <p:txBody>
          <a:bodyPr/>
          <a:lstStyle/>
          <a:p>
            <a:pPr>
              <a:defRPr/>
            </a:pPr>
            <a:fld id="{DC1E5213-6AF1-49A4-B0AD-0C793BE1AAA5}" type="slidenum">
              <a:rPr lang="en-US"/>
              <a:pPr>
                <a:defRPr/>
              </a:pPr>
              <a:t>1</a:t>
            </a:fld>
            <a:endParaRPr lang="en-US" dirty="0"/>
          </a:p>
        </p:txBody>
      </p:sp>
      <p:sp>
        <p:nvSpPr>
          <p:cNvPr id="8196" name="TextBox 4"/>
          <p:cNvSpPr txBox="1">
            <a:spLocks noChangeArrowheads="1"/>
          </p:cNvSpPr>
          <p:nvPr/>
        </p:nvSpPr>
        <p:spPr bwMode="auto">
          <a:xfrm>
            <a:off x="1524000" y="4495800"/>
            <a:ext cx="5715000" cy="1784350"/>
          </a:xfrm>
          <a:prstGeom prst="rect">
            <a:avLst/>
          </a:prstGeom>
          <a:noFill/>
          <a:ln w="9525">
            <a:noFill/>
            <a:miter lim="800000"/>
            <a:headEnd/>
            <a:tailEnd/>
          </a:ln>
        </p:spPr>
        <p:txBody>
          <a:bodyPr>
            <a:spAutoFit/>
          </a:bodyPr>
          <a:lstStyle/>
          <a:p>
            <a:pPr algn="ctr" rtl="1"/>
            <a:r>
              <a:rPr lang="ar-SA" b="1">
                <a:latin typeface="Gill Sans MT" pitchFamily="34" charset="0"/>
                <a:ea typeface="Majalla UI"/>
                <a:cs typeface="Majalla UI"/>
              </a:rPr>
              <a:t> </a:t>
            </a:r>
            <a:r>
              <a:rPr lang="ar-SA" sz="2200" b="1">
                <a:latin typeface="Arial Unicode MS" pitchFamily="34" charset="-128"/>
                <a:ea typeface="Arial Unicode MS" pitchFamily="34" charset="-128"/>
                <a:cs typeface="Akhbar MT" pitchFamily="2" charset="-78"/>
              </a:rPr>
              <a:t>الدكتور / موسى آدم عيسى</a:t>
            </a:r>
          </a:p>
          <a:p>
            <a:pPr algn="ctr" rtl="1"/>
            <a:r>
              <a:rPr lang="ar-SA" sz="2200" b="1">
                <a:latin typeface="Arial Unicode MS" pitchFamily="34" charset="-128"/>
                <a:ea typeface="Arial Unicode MS" pitchFamily="34" charset="-128"/>
                <a:cs typeface="Akhbar MT" pitchFamily="2" charset="-78"/>
              </a:rPr>
              <a:t>رئيس دائرة الالتزام الشرعي</a:t>
            </a:r>
          </a:p>
          <a:p>
            <a:pPr algn="ctr" rtl="1"/>
            <a:r>
              <a:rPr lang="ar-SA" sz="2200" b="1">
                <a:latin typeface="Arial Unicode MS" pitchFamily="34" charset="-128"/>
                <a:ea typeface="Arial Unicode MS" pitchFamily="34" charset="-128"/>
                <a:cs typeface="Akhbar MT" pitchFamily="2" charset="-78"/>
              </a:rPr>
              <a:t>البنك الأهلي التجاري</a:t>
            </a:r>
          </a:p>
          <a:p>
            <a:pPr algn="ctr" rtl="1"/>
            <a:r>
              <a:rPr lang="ar-SA" sz="2200" b="1">
                <a:latin typeface="Arial Unicode MS" pitchFamily="34" charset="-128"/>
                <a:ea typeface="Arial Unicode MS" pitchFamily="34" charset="-128"/>
                <a:cs typeface="Akhbar MT" pitchFamily="2" charset="-78"/>
              </a:rPr>
              <a:t> </a:t>
            </a:r>
          </a:p>
          <a:p>
            <a:pPr algn="ctr" rtl="1"/>
            <a:r>
              <a:rPr lang="ar-SA" sz="2200" b="1">
                <a:latin typeface="Arial Unicode MS" pitchFamily="34" charset="-128"/>
                <a:ea typeface="Arial Unicode MS" pitchFamily="34" charset="-128"/>
                <a:cs typeface="Akhbar MT" pitchFamily="2" charset="-78"/>
              </a:rPr>
              <a:t>يناير 2011</a:t>
            </a:r>
            <a:endParaRPr lang="en-US" sz="2200" b="1">
              <a:latin typeface="Arial Unicode MS" pitchFamily="34" charset="-128"/>
              <a:ea typeface="Arial Unicode MS" pitchFamily="34" charset="-128"/>
              <a:cs typeface="Akhbar MT"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457200" y="609600"/>
            <a:ext cx="8229600" cy="5334000"/>
          </a:xfrm>
        </p:spPr>
        <p:txBody>
          <a:bodyPr/>
          <a:lstStyle/>
          <a:p>
            <a:pPr algn="just" rtl="1" eaLnBrk="1" hangingPunct="1">
              <a:buFont typeface="Wingdings 2" pitchFamily="18" charset="2"/>
              <a:buNone/>
            </a:pPr>
            <a:endParaRPr lang="ar-SA" sz="1800" b="1" smtClean="0">
              <a:ea typeface="Majalla UI"/>
            </a:endParaRPr>
          </a:p>
          <a:p>
            <a:pPr algn="r" rtl="1" eaLnBrk="1" hangingPunct="1">
              <a:buFont typeface="Wingdings 2" pitchFamily="18" charset="2"/>
              <a:buNone/>
            </a:pPr>
            <a:endParaRPr lang="ar-SA" sz="1800" smtClean="0">
              <a:ea typeface="Majalla UI"/>
            </a:endParaRPr>
          </a:p>
          <a:p>
            <a:pPr algn="r" rtl="1" eaLnBrk="1" hangingPunct="1">
              <a:buFont typeface="Wingdings 2" pitchFamily="18" charset="2"/>
              <a:buNone/>
            </a:pPr>
            <a:endParaRPr lang="en-US" sz="1800" smtClean="0"/>
          </a:p>
        </p:txBody>
      </p:sp>
      <p:sp>
        <p:nvSpPr>
          <p:cNvPr id="4" name="Slide Number Placeholder 3"/>
          <p:cNvSpPr>
            <a:spLocks noGrp="1"/>
          </p:cNvSpPr>
          <p:nvPr>
            <p:ph type="sldNum" sz="quarter" idx="12"/>
          </p:nvPr>
        </p:nvSpPr>
        <p:spPr/>
        <p:txBody>
          <a:bodyPr/>
          <a:lstStyle/>
          <a:p>
            <a:pPr>
              <a:defRPr/>
            </a:pPr>
            <a:fld id="{54DC55D3-2B54-47C7-AD16-98ED0686BBA0}" type="slidenum">
              <a:rPr lang="en-US"/>
              <a:pPr>
                <a:defRPr/>
              </a:pPr>
              <a:t>10</a:t>
            </a:fld>
            <a:endParaRPr lang="en-US"/>
          </a:p>
        </p:txBody>
      </p:sp>
      <p:graphicFrame>
        <p:nvGraphicFramePr>
          <p:cNvPr id="5" name="Table 4"/>
          <p:cNvGraphicFramePr>
            <a:graphicFrameLocks noGrp="1"/>
          </p:cNvGraphicFramePr>
          <p:nvPr/>
        </p:nvGraphicFramePr>
        <p:xfrm>
          <a:off x="980704" y="1752600"/>
          <a:ext cx="7782296" cy="4328922"/>
        </p:xfrm>
        <a:graphic>
          <a:graphicData uri="http://schemas.openxmlformats.org/drawingml/2006/table">
            <a:tbl>
              <a:tblPr rtl="1"/>
              <a:tblGrid>
                <a:gridCol w="2290948"/>
                <a:gridCol w="2850434"/>
                <a:gridCol w="2640914"/>
              </a:tblGrid>
              <a:tr h="269633">
                <a:tc>
                  <a:txBody>
                    <a:bodyPr/>
                    <a:lstStyle/>
                    <a:p>
                      <a:pPr marL="0" marR="0" algn="ctr" rtl="1">
                        <a:lnSpc>
                          <a:spcPct val="115000"/>
                        </a:lnSpc>
                        <a:spcBef>
                          <a:spcPts val="0"/>
                        </a:spcBef>
                        <a:spcAft>
                          <a:spcPts val="0"/>
                        </a:spcAft>
                        <a:tabLst>
                          <a:tab pos="874395" algn="ctr"/>
                        </a:tabLst>
                      </a:pPr>
                      <a:r>
                        <a:rPr lang="ar-SA" sz="1900" b="1" dirty="0">
                          <a:latin typeface="Calibri"/>
                          <a:ea typeface="Calibri"/>
                          <a:cs typeface="Simplified Arabic"/>
                        </a:rPr>
                        <a:t>المقترح</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900" b="1" dirty="0">
                          <a:latin typeface="Calibri"/>
                          <a:ea typeface="Calibri"/>
                          <a:cs typeface="Simplified Arabic"/>
                        </a:rPr>
                        <a:t>فعاليته في معالجة المخاطر</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900" b="1" dirty="0">
                          <a:latin typeface="Calibri"/>
                          <a:ea typeface="Calibri"/>
                          <a:cs typeface="Simplified Arabic"/>
                        </a:rPr>
                        <a:t>سلامته الشرعية</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1949">
                <a:tc>
                  <a:txBody>
                    <a:bodyPr/>
                    <a:lstStyle/>
                    <a:p>
                      <a:pPr marL="0" marR="0" algn="r" rtl="1">
                        <a:lnSpc>
                          <a:spcPct val="115000"/>
                        </a:lnSpc>
                        <a:spcBef>
                          <a:spcPts val="0"/>
                        </a:spcBef>
                        <a:spcAft>
                          <a:spcPts val="0"/>
                        </a:spcAft>
                      </a:pPr>
                      <a:r>
                        <a:rPr lang="ar-SA" sz="1900" dirty="0">
                          <a:latin typeface="Calibri"/>
                          <a:ea typeface="Calibri"/>
                          <a:cs typeface="Simplified Arabic"/>
                        </a:rPr>
                        <a:t>إلزام المضارب </a:t>
                      </a:r>
                      <a:r>
                        <a:rPr lang="ar-SA" sz="1900" dirty="0" smtClean="0">
                          <a:latin typeface="Calibri"/>
                          <a:ea typeface="Calibri"/>
                          <a:cs typeface="Simplified Arabic"/>
                        </a:rPr>
                        <a:t>ضمان </a:t>
                      </a:r>
                      <a:r>
                        <a:rPr lang="ar-SA" sz="1900" dirty="0">
                          <a:latin typeface="Calibri"/>
                          <a:ea typeface="Calibri"/>
                          <a:cs typeface="Simplified Arabic"/>
                        </a:rPr>
                        <a:t>رأس مال المضاربة</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1900" dirty="0">
                          <a:latin typeface="Calibri"/>
                          <a:ea typeface="Calibri"/>
                          <a:cs typeface="Simplified Arabic"/>
                        </a:rPr>
                        <a:t>يخفض من المخاطر الائتمانية والأخلاقية ولكن لا يتضمن الالتزام بضمان العائد</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1900" dirty="0">
                          <a:latin typeface="Calibri"/>
                          <a:ea typeface="Calibri"/>
                          <a:cs typeface="Simplified Arabic"/>
                        </a:rPr>
                        <a:t>غير مقبول عند جمهور </a:t>
                      </a:r>
                      <a:r>
                        <a:rPr lang="ar-SA" sz="1900" dirty="0" smtClean="0">
                          <a:latin typeface="Calibri"/>
                          <a:ea typeface="Calibri"/>
                          <a:cs typeface="Simplified Arabic"/>
                        </a:rPr>
                        <a:t>الفقهاء، </a:t>
                      </a:r>
                      <a:r>
                        <a:rPr lang="ar-SA" sz="1900" dirty="0">
                          <a:latin typeface="Calibri"/>
                          <a:ea typeface="Calibri"/>
                          <a:cs typeface="Simplified Arabic"/>
                        </a:rPr>
                        <a:t>لأن </a:t>
                      </a:r>
                      <a:r>
                        <a:rPr lang="ar-SA" sz="1900" dirty="0" smtClean="0">
                          <a:latin typeface="Calibri"/>
                          <a:ea typeface="Calibri"/>
                          <a:cs typeface="Simplified Arabic"/>
                        </a:rPr>
                        <a:t>المضارب أمين والضمان </a:t>
                      </a:r>
                      <a:r>
                        <a:rPr lang="ar-SA" sz="1900" dirty="0">
                          <a:latin typeface="Calibri"/>
                          <a:ea typeface="Calibri"/>
                          <a:cs typeface="Simplified Arabic"/>
                        </a:rPr>
                        <a:t>يتعارض مع الأمانة ويحول عقد المضاربة </a:t>
                      </a:r>
                      <a:r>
                        <a:rPr lang="ar-SA" sz="1900" dirty="0" smtClean="0">
                          <a:latin typeface="Calibri"/>
                          <a:ea typeface="Calibri"/>
                          <a:cs typeface="Simplified Arabic"/>
                        </a:rPr>
                        <a:t>الي عقد القرض </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9809">
                <a:tc>
                  <a:txBody>
                    <a:bodyPr/>
                    <a:lstStyle/>
                    <a:p>
                      <a:pPr marL="0" marR="0" algn="r" rtl="1">
                        <a:lnSpc>
                          <a:spcPct val="115000"/>
                        </a:lnSpc>
                        <a:spcBef>
                          <a:spcPts val="0"/>
                        </a:spcBef>
                        <a:spcAft>
                          <a:spcPts val="0"/>
                        </a:spcAft>
                      </a:pPr>
                      <a:r>
                        <a:rPr lang="ar-SA" sz="1900" dirty="0">
                          <a:latin typeface="Calibri"/>
                          <a:ea typeface="Calibri"/>
                          <a:cs typeface="Simplified Arabic"/>
                        </a:rPr>
                        <a:t>تطوع المضارب بضمان رأس مال المضاربة</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gn="r" rtl="1">
                        <a:lnSpc>
                          <a:spcPct val="115000"/>
                        </a:lnSpc>
                        <a:spcBef>
                          <a:spcPts val="0"/>
                        </a:spcBef>
                        <a:spcAft>
                          <a:spcPts val="0"/>
                        </a:spcAft>
                        <a:buFont typeface="Arial"/>
                        <a:buChar char="-"/>
                      </a:pPr>
                      <a:r>
                        <a:rPr lang="ar-SA" sz="1900" dirty="0">
                          <a:latin typeface="Calibri"/>
                          <a:ea typeface="Calibri"/>
                          <a:cs typeface="Simplified Arabic"/>
                        </a:rPr>
                        <a:t>يخفض من المخاطر الائتمانية والأخلاقية ولكن لا يتضمن الالتزام بضمان العائد</a:t>
                      </a:r>
                      <a:endParaRPr lang="en-US" sz="1900" dirty="0">
                        <a:latin typeface="Calibri"/>
                        <a:ea typeface="Calibri"/>
                        <a:cs typeface="Arial"/>
                      </a:endParaRPr>
                    </a:p>
                    <a:p>
                      <a:pPr marL="342900" marR="0" lvl="0" indent="-342900" algn="r" rtl="1">
                        <a:lnSpc>
                          <a:spcPct val="115000"/>
                        </a:lnSpc>
                        <a:spcBef>
                          <a:spcPts val="0"/>
                        </a:spcBef>
                        <a:spcAft>
                          <a:spcPts val="0"/>
                        </a:spcAft>
                        <a:buFont typeface="Arial"/>
                        <a:buChar char="-"/>
                      </a:pPr>
                      <a:r>
                        <a:rPr lang="ar-SA" sz="1900" dirty="0">
                          <a:latin typeface="Calibri"/>
                          <a:ea typeface="Calibri"/>
                          <a:cs typeface="Simplified Arabic"/>
                        </a:rPr>
                        <a:t>ليس عملياً في جميع الحالات إذ أن القائلين </a:t>
                      </a:r>
                      <a:r>
                        <a:rPr lang="ar-SA" sz="1900" dirty="0" err="1">
                          <a:latin typeface="Calibri"/>
                          <a:ea typeface="Calibri"/>
                          <a:cs typeface="Simplified Arabic"/>
                        </a:rPr>
                        <a:t>به</a:t>
                      </a:r>
                      <a:r>
                        <a:rPr lang="ar-SA" sz="1900" dirty="0">
                          <a:latin typeface="Calibri"/>
                          <a:ea typeface="Calibri"/>
                          <a:cs typeface="Simplified Arabic"/>
                        </a:rPr>
                        <a:t> يذهبون إلى أن يتبرع المضارب بتعويض رب المال بعد وقوع الخسارة على سبيل الهبة</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1900" dirty="0">
                          <a:latin typeface="Calibri"/>
                          <a:ea typeface="Calibri"/>
                          <a:cs typeface="Simplified Arabic"/>
                        </a:rPr>
                        <a:t>إذا لم يكن هذا التطوع مضمناً في العقد بالاشتراط أو التضمين فلا بأس به، ولكن </a:t>
                      </a:r>
                      <a:r>
                        <a:rPr lang="ar-SA" sz="1900" dirty="0" smtClean="0">
                          <a:latin typeface="Calibri"/>
                          <a:ea typeface="Calibri"/>
                          <a:cs typeface="Simplified Arabic"/>
                        </a:rPr>
                        <a:t>من الصعوبة بمكان اعتباره </a:t>
                      </a:r>
                      <a:r>
                        <a:rPr lang="ar-SA" sz="1900" dirty="0">
                          <a:latin typeface="Calibri"/>
                          <a:ea typeface="Calibri"/>
                          <a:cs typeface="Simplified Arabic"/>
                        </a:rPr>
                        <a:t>آلية عملية </a:t>
                      </a:r>
                      <a:r>
                        <a:rPr lang="ar-SA" sz="1900" dirty="0" smtClean="0">
                          <a:latin typeface="Calibri"/>
                          <a:ea typeface="Calibri"/>
                          <a:cs typeface="Simplified Arabic"/>
                        </a:rPr>
                        <a:t>لحل </a:t>
                      </a:r>
                      <a:r>
                        <a:rPr lang="ar-SA" sz="1900" dirty="0">
                          <a:latin typeface="Calibri"/>
                          <a:ea typeface="Calibri"/>
                          <a:cs typeface="Simplified Arabic"/>
                        </a:rPr>
                        <a:t>مشكلة المخاطر.</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7430" name="Rectangle 1"/>
          <p:cNvSpPr>
            <a:spLocks noChangeArrowheads="1"/>
          </p:cNvSpPr>
          <p:nvPr/>
        </p:nvSpPr>
        <p:spPr bwMode="auto">
          <a:xfrm>
            <a:off x="990600" y="114300"/>
            <a:ext cx="7467600" cy="1938338"/>
          </a:xfrm>
          <a:prstGeom prst="rect">
            <a:avLst/>
          </a:prstGeom>
          <a:noFill/>
          <a:ln w="9525">
            <a:noFill/>
            <a:miter lim="800000"/>
            <a:headEnd/>
            <a:tailEnd/>
          </a:ln>
        </p:spPr>
        <p:txBody>
          <a:bodyPr anchor="ctr">
            <a:spAutoFit/>
          </a:bodyPr>
          <a:lstStyle/>
          <a:p>
            <a:pPr algn="r" rtl="1">
              <a:tabLst>
                <a:tab pos="874713" algn="ctr"/>
              </a:tabLst>
            </a:pPr>
            <a:r>
              <a:rPr lang="ar-SA" sz="2000" b="1">
                <a:ea typeface="Calibri" pitchFamily="34" charset="0"/>
                <a:cs typeface="Simplified Arabic" pitchFamily="2" charset="-78"/>
              </a:rPr>
              <a:t>خامساً: الاتجاهات الشرعية لمعالجة مخاطر المضاربة</a:t>
            </a:r>
            <a:endParaRPr lang="en-US" sz="2000" b="1">
              <a:ea typeface="Calibri" pitchFamily="34" charset="0"/>
              <a:cs typeface="Simplified Arabic" pitchFamily="2" charset="-78"/>
            </a:endParaRPr>
          </a:p>
          <a:p>
            <a:pPr algn="r" rtl="1" eaLnBrk="0" hangingPunct="0">
              <a:tabLst>
                <a:tab pos="874713" algn="ctr"/>
              </a:tabLst>
            </a:pPr>
            <a:r>
              <a:rPr lang="ar-SA" sz="2000">
                <a:ea typeface="Calibri" pitchFamily="34" charset="0"/>
                <a:cs typeface="Simplified Arabic" pitchFamily="2" charset="-78"/>
              </a:rPr>
              <a:t>هناك عدد من المقترحات الشرعية التي طرحت لمعالجة المخاطر في صيغة المضاربة، ومن أهم هذه المقترحات ما يلي:</a:t>
            </a:r>
          </a:p>
          <a:p>
            <a:pPr algn="r" rtl="1" eaLnBrk="0" hangingPunct="0">
              <a:tabLst>
                <a:tab pos="874713" algn="ctr"/>
              </a:tabLst>
            </a:pPr>
            <a:endParaRPr lang="en-US" sz="2000"/>
          </a:p>
          <a:p>
            <a:pPr algn="r" rtl="1" eaLnBrk="0" hangingPunct="0">
              <a:tabLst>
                <a:tab pos="874713" algn="ctr"/>
              </a:tabLst>
            </a:pPr>
            <a:r>
              <a:rPr lang="ar-SA" sz="2000" b="1">
                <a:cs typeface="Simplified Arabic" pitchFamily="2" charset="-78"/>
              </a:rPr>
              <a:t>1/5 مقترحات مبنية على أساس تضمين المضارب وتشمل:</a:t>
            </a:r>
            <a:endParaRPr lang="en-US" sz="2000" b="1"/>
          </a:p>
          <a:p>
            <a:pPr algn="r" eaLnBrk="0" hangingPunct="0">
              <a:tabLst>
                <a:tab pos="874713" algn="ctr"/>
              </a:tabLst>
            </a:pPr>
            <a:endParaRPr lang="en-US" sz="2000"/>
          </a:p>
        </p:txBody>
      </p:sp>
    </p:spTree>
  </p:cSld>
  <p:clrMapOvr>
    <a:masterClrMapping/>
  </p:clrMapOvr>
  <p:transition>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00A6E57-CF85-45E7-9BFB-3F2138D10E81}" type="slidenum">
              <a:rPr lang="en-US"/>
              <a:pPr>
                <a:defRPr/>
              </a:pPr>
              <a:t>11</a:t>
            </a:fld>
            <a:endParaRPr lang="en-US"/>
          </a:p>
        </p:txBody>
      </p:sp>
      <p:sp>
        <p:nvSpPr>
          <p:cNvPr id="18435" name="Content Placeholder 2"/>
          <p:cNvSpPr txBox="1">
            <a:spLocks/>
          </p:cNvSpPr>
          <p:nvPr/>
        </p:nvSpPr>
        <p:spPr bwMode="auto">
          <a:xfrm>
            <a:off x="457200" y="1676400"/>
            <a:ext cx="8229600" cy="5334000"/>
          </a:xfrm>
          <a:prstGeom prst="rect">
            <a:avLst/>
          </a:prstGeom>
          <a:noFill/>
          <a:ln w="9525">
            <a:noFill/>
            <a:miter lim="800000"/>
            <a:headEnd/>
            <a:tailEnd/>
          </a:ln>
        </p:spPr>
        <p:txBody>
          <a:bodyPr/>
          <a:lstStyle/>
          <a:p>
            <a:pPr marL="365125" indent="-282575" algn="just" rtl="1">
              <a:spcBef>
                <a:spcPts val="600"/>
              </a:spcBef>
              <a:buClr>
                <a:schemeClr val="accent1"/>
              </a:buClr>
              <a:buSzPct val="80000"/>
              <a:buFont typeface="Wingdings 2" pitchFamily="18" charset="2"/>
              <a:buNone/>
            </a:pPr>
            <a:endParaRPr lang="ar-SA" b="1">
              <a:latin typeface="Gill Sans MT" pitchFamily="34" charset="0"/>
              <a:ea typeface="Majalla UI"/>
              <a:cs typeface="Majalla UI"/>
            </a:endParaRPr>
          </a:p>
          <a:p>
            <a:pPr marL="365125" indent="-282575" algn="r" rtl="1">
              <a:spcBef>
                <a:spcPts val="600"/>
              </a:spcBef>
              <a:buClr>
                <a:schemeClr val="accent1"/>
              </a:buClr>
              <a:buSzPct val="80000"/>
              <a:buFont typeface="Wingdings 2" pitchFamily="18" charset="2"/>
              <a:buNone/>
            </a:pPr>
            <a:endParaRPr lang="ar-SA">
              <a:latin typeface="Gill Sans MT" pitchFamily="34" charset="0"/>
              <a:ea typeface="Majalla UI"/>
              <a:cs typeface="Majalla UI"/>
            </a:endParaRPr>
          </a:p>
          <a:p>
            <a:pPr marL="365125" indent="-282575" algn="r" rtl="1">
              <a:spcBef>
                <a:spcPts val="600"/>
              </a:spcBef>
              <a:buClr>
                <a:schemeClr val="accent1"/>
              </a:buClr>
              <a:buSzPct val="80000"/>
              <a:buFont typeface="Wingdings 2" pitchFamily="18" charset="2"/>
              <a:buNone/>
            </a:pPr>
            <a:endParaRPr lang="en-US">
              <a:latin typeface="Gill Sans MT" pitchFamily="34" charset="0"/>
            </a:endParaRPr>
          </a:p>
        </p:txBody>
      </p:sp>
      <p:sp>
        <p:nvSpPr>
          <p:cNvPr id="18436" name="Rectangle 1"/>
          <p:cNvSpPr>
            <a:spLocks noChangeArrowheads="1"/>
          </p:cNvSpPr>
          <p:nvPr/>
        </p:nvSpPr>
        <p:spPr bwMode="auto">
          <a:xfrm>
            <a:off x="990600" y="614363"/>
            <a:ext cx="7924800" cy="1016000"/>
          </a:xfrm>
          <a:prstGeom prst="rect">
            <a:avLst/>
          </a:prstGeom>
          <a:noFill/>
          <a:ln w="9525">
            <a:noFill/>
            <a:miter lim="800000"/>
            <a:headEnd/>
            <a:tailEnd/>
          </a:ln>
        </p:spPr>
        <p:txBody>
          <a:bodyPr anchor="ctr">
            <a:spAutoFit/>
          </a:bodyPr>
          <a:lstStyle/>
          <a:p>
            <a:pPr algn="r" rtl="1" eaLnBrk="0" hangingPunct="0">
              <a:tabLst>
                <a:tab pos="874713" algn="ctr"/>
              </a:tabLst>
            </a:pPr>
            <a:endParaRPr lang="en-US" sz="2000"/>
          </a:p>
          <a:p>
            <a:pPr algn="r" rtl="1" eaLnBrk="0" hangingPunct="0">
              <a:tabLst>
                <a:tab pos="874713" algn="ctr"/>
              </a:tabLst>
            </a:pPr>
            <a:r>
              <a:rPr lang="ar-SA" sz="2000" b="1">
                <a:ea typeface="Calibri" pitchFamily="34" charset="0"/>
                <a:cs typeface="Simplified Arabic" pitchFamily="2" charset="-78"/>
              </a:rPr>
              <a:t>1/5 مقترحات مبنية على أساس تضمين المضارب وتشمل:</a:t>
            </a:r>
            <a:endParaRPr lang="en-US" sz="2000" b="1"/>
          </a:p>
          <a:p>
            <a:pPr algn="r" eaLnBrk="0" hangingPunct="0">
              <a:tabLst>
                <a:tab pos="874713" algn="ctr"/>
              </a:tabLst>
            </a:pPr>
            <a:endParaRPr lang="en-US" sz="2000"/>
          </a:p>
        </p:txBody>
      </p:sp>
      <p:graphicFrame>
        <p:nvGraphicFramePr>
          <p:cNvPr id="8" name="Table 7"/>
          <p:cNvGraphicFramePr>
            <a:graphicFrameLocks noGrp="1"/>
          </p:cNvGraphicFramePr>
          <p:nvPr/>
        </p:nvGraphicFramePr>
        <p:xfrm>
          <a:off x="990600" y="1981200"/>
          <a:ext cx="7848600" cy="4329113"/>
        </p:xfrm>
        <a:graphic>
          <a:graphicData uri="http://schemas.openxmlformats.org/drawingml/2006/table">
            <a:tbl>
              <a:tblPr rtl="1"/>
              <a:tblGrid>
                <a:gridCol w="2353294"/>
                <a:gridCol w="2743200"/>
                <a:gridCol w="2752106"/>
              </a:tblGrid>
              <a:tr h="269633">
                <a:tc>
                  <a:txBody>
                    <a:bodyPr/>
                    <a:lstStyle/>
                    <a:p>
                      <a:pPr marL="0" marR="0" algn="ctr" rtl="1">
                        <a:lnSpc>
                          <a:spcPct val="115000"/>
                        </a:lnSpc>
                        <a:spcBef>
                          <a:spcPts val="0"/>
                        </a:spcBef>
                        <a:spcAft>
                          <a:spcPts val="0"/>
                        </a:spcAft>
                        <a:tabLst>
                          <a:tab pos="874395" algn="ctr"/>
                        </a:tabLst>
                      </a:pPr>
                      <a:r>
                        <a:rPr lang="ar-SA" sz="1900" b="1" dirty="0">
                          <a:latin typeface="Calibri"/>
                          <a:ea typeface="Calibri"/>
                          <a:cs typeface="Simplified Arabic"/>
                        </a:rPr>
                        <a:t>المقترح</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900" b="1" dirty="0">
                          <a:latin typeface="Calibri"/>
                          <a:ea typeface="Calibri"/>
                          <a:cs typeface="Simplified Arabic"/>
                        </a:rPr>
                        <a:t>فعاليته في معالجة المخاطر</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900" b="1" dirty="0">
                          <a:latin typeface="Calibri"/>
                          <a:ea typeface="Calibri"/>
                          <a:cs typeface="Simplified Arabic"/>
                        </a:rPr>
                        <a:t>سلامته الشرعية</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64936">
                <a:tc>
                  <a:txBody>
                    <a:bodyPr/>
                    <a:lstStyle/>
                    <a:p>
                      <a:pPr marL="0" marR="0" algn="r" rtl="1">
                        <a:lnSpc>
                          <a:spcPct val="115000"/>
                        </a:lnSpc>
                        <a:spcBef>
                          <a:spcPts val="0"/>
                        </a:spcBef>
                        <a:spcAft>
                          <a:spcPts val="0"/>
                        </a:spcAft>
                      </a:pPr>
                      <a:r>
                        <a:rPr lang="ar-SA" sz="1900" dirty="0">
                          <a:latin typeface="Calibri"/>
                          <a:ea typeface="Calibri"/>
                          <a:cs typeface="Simplified Arabic"/>
                        </a:rPr>
                        <a:t>ضمان الطرف الثالث</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1900" dirty="0">
                          <a:latin typeface="Calibri"/>
                          <a:ea typeface="Calibri"/>
                          <a:cs typeface="Simplified Arabic"/>
                        </a:rPr>
                        <a:t>يخفض من المخاطر الائتمانية والأخلاقية </a:t>
                      </a:r>
                      <a:r>
                        <a:rPr lang="ar-SA" sz="1900" dirty="0" smtClean="0">
                          <a:latin typeface="Calibri"/>
                          <a:ea typeface="Calibri"/>
                          <a:cs typeface="Simplified Arabic"/>
                        </a:rPr>
                        <a:t>ولكن من الناحية العملية غير فعال، وهذا النوع من الضمان لا يتحقق إلا إذا كانت هناك مصلحة للضامن وهو ما لا يتوافر في جميع الحالات.</a:t>
                      </a: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1900" dirty="0">
                          <a:latin typeface="Calibri"/>
                          <a:ea typeface="Calibri"/>
                          <a:cs typeface="Simplified Arabic"/>
                        </a:rPr>
                        <a:t>مقبول من الناحية </a:t>
                      </a:r>
                      <a:r>
                        <a:rPr lang="ar-SA" sz="1900" dirty="0" smtClean="0">
                          <a:latin typeface="Calibri"/>
                          <a:ea typeface="Calibri"/>
                          <a:cs typeface="Simplified Arabic"/>
                        </a:rPr>
                        <a:t>الشرعية، حيث صدرت بإجازته عدد </a:t>
                      </a:r>
                      <a:r>
                        <a:rPr lang="ar-SA" sz="1900" dirty="0">
                          <a:latin typeface="Calibri"/>
                          <a:ea typeface="Calibri"/>
                          <a:cs typeface="Simplified Arabic"/>
                        </a:rPr>
                        <a:t>من الفتاوى </a:t>
                      </a:r>
                      <a:r>
                        <a:rPr lang="ar-SA" sz="1900" dirty="0" smtClean="0">
                          <a:latin typeface="Calibri"/>
                          <a:ea typeface="Calibri"/>
                          <a:cs typeface="Simplified Arabic"/>
                        </a:rPr>
                        <a:t>المجمعية، ولكن يشترط أن يكون الطرف الثالث مستقلا في ذمته المالية عن الطرف المضمون</a:t>
                      </a:r>
                      <a:r>
                        <a:rPr lang="ar-SA" sz="1900" baseline="0" dirty="0" smtClean="0">
                          <a:latin typeface="Calibri"/>
                          <a:ea typeface="Calibri"/>
                          <a:cs typeface="Simplified Arabic"/>
                        </a:rPr>
                        <a:t>.</a:t>
                      </a:r>
                    </a:p>
                    <a:p>
                      <a:pPr marL="0" marR="0" algn="r" rtl="1">
                        <a:lnSpc>
                          <a:spcPct val="115000"/>
                        </a:lnSpc>
                        <a:spcBef>
                          <a:spcPts val="0"/>
                        </a:spcBef>
                        <a:spcAft>
                          <a:spcPts val="0"/>
                        </a:spcAft>
                      </a:pPr>
                      <a:endParaRPr lang="en-US" sz="1900" dirty="0">
                        <a:latin typeface="Calibri"/>
                        <a:ea typeface="Calibri"/>
                        <a:cs typeface="Arial"/>
                      </a:endParaRPr>
                    </a:p>
                  </a:txBody>
                  <a:tcPr marL="56795" marR="567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64936">
                <a:tc>
                  <a:txBody>
                    <a:bodyPr/>
                    <a:lstStyle/>
                    <a:p>
                      <a:pPr marL="0" marR="0" algn="r" rtl="1">
                        <a:lnSpc>
                          <a:spcPct val="115000"/>
                        </a:lnSpc>
                        <a:spcBef>
                          <a:spcPts val="0"/>
                        </a:spcBef>
                        <a:spcAft>
                          <a:spcPts val="0"/>
                        </a:spcAft>
                      </a:pPr>
                      <a:r>
                        <a:rPr lang="ar-SA" sz="1900" dirty="0">
                          <a:latin typeface="Calibri"/>
                          <a:ea typeface="Calibri"/>
                          <a:cs typeface="Simplified Arabic"/>
                        </a:rPr>
                        <a:t>تضمين </a:t>
                      </a:r>
                      <a:r>
                        <a:rPr lang="ar-SA" sz="1900" dirty="0" smtClean="0">
                          <a:latin typeface="Calibri"/>
                          <a:ea typeface="Calibri"/>
                          <a:cs typeface="Simplified Arabic"/>
                        </a:rPr>
                        <a:t>المضارب </a:t>
                      </a:r>
                      <a:r>
                        <a:rPr lang="ar-SA" sz="1900" dirty="0">
                          <a:latin typeface="Calibri"/>
                          <a:ea typeface="Calibri"/>
                          <a:cs typeface="Simplified Arabic"/>
                        </a:rPr>
                        <a:t>على أساس دراسة الجدوى التي قدمها</a:t>
                      </a:r>
                      <a:endParaRPr lang="en-US" sz="19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1900" dirty="0">
                          <a:latin typeface="Calibri"/>
                          <a:ea typeface="Calibri"/>
                          <a:cs typeface="Simplified Arabic"/>
                        </a:rPr>
                        <a:t>يعد من أكثر الشروط التي </a:t>
                      </a:r>
                      <a:r>
                        <a:rPr lang="ar-SA" sz="1900" dirty="0" smtClean="0">
                          <a:latin typeface="Calibri"/>
                          <a:ea typeface="Calibri"/>
                          <a:cs typeface="Simplified Arabic"/>
                        </a:rPr>
                        <a:t>يمكن أن تسهم في </a:t>
                      </a:r>
                      <a:r>
                        <a:rPr lang="ar-SA" sz="1900" dirty="0">
                          <a:latin typeface="Calibri"/>
                          <a:ea typeface="Calibri"/>
                          <a:cs typeface="Simplified Arabic"/>
                        </a:rPr>
                        <a:t>تخفيض المخاطر </a:t>
                      </a:r>
                      <a:r>
                        <a:rPr lang="ar-SA" sz="1900" dirty="0" smtClean="0">
                          <a:latin typeface="Calibri"/>
                          <a:ea typeface="Calibri"/>
                          <a:cs typeface="Simplified Arabic"/>
                        </a:rPr>
                        <a:t>الائتمانية والاخلاقية، </a:t>
                      </a:r>
                      <a:r>
                        <a:rPr lang="ar-SA" sz="1900" dirty="0">
                          <a:latin typeface="Calibri"/>
                          <a:ea typeface="Calibri"/>
                          <a:cs typeface="Simplified Arabic"/>
                        </a:rPr>
                        <a:t>لأنه يضمن للبنك رأس المال والعائد، بناءً على الدراسة التي قدمها العميل وارتضاها البنك</a:t>
                      </a:r>
                      <a:endParaRPr lang="en-US" sz="19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buFont typeface="Arial" pitchFamily="34" charset="0"/>
                        <a:buChar char="•"/>
                      </a:pPr>
                      <a:r>
                        <a:rPr lang="ar-SA" sz="1900" dirty="0" smtClean="0">
                          <a:latin typeface="Calibri"/>
                          <a:ea typeface="Calibri"/>
                          <a:cs typeface="Simplified Arabic"/>
                        </a:rPr>
                        <a:t> صدرت بإجازته بعض  الفتاوى من قبل بعض الفقهاء المعاصرين.</a:t>
                      </a:r>
                    </a:p>
                    <a:p>
                      <a:pPr marL="0" marR="0" algn="r" rtl="1">
                        <a:lnSpc>
                          <a:spcPct val="115000"/>
                        </a:lnSpc>
                        <a:spcBef>
                          <a:spcPts val="0"/>
                        </a:spcBef>
                        <a:spcAft>
                          <a:spcPts val="0"/>
                        </a:spcAft>
                        <a:buFont typeface="Arial" pitchFamily="34" charset="0"/>
                        <a:buChar char="•"/>
                      </a:pPr>
                      <a:r>
                        <a:rPr lang="ar-SA" sz="1900" baseline="0" dirty="0" smtClean="0">
                          <a:latin typeface="Calibri"/>
                          <a:ea typeface="Calibri"/>
                          <a:cs typeface="Simplified Arabic"/>
                        </a:rPr>
                        <a:t> يتفق القائلون به على أن العميل إذا أثبت أن الخسائر ناشئة عن غير تعدٍ منه أو تقصير فإن الضمان ينتفي عنه.</a:t>
                      </a:r>
                      <a:endParaRPr lang="ar-SA" sz="1900" dirty="0">
                        <a:latin typeface="Calibri"/>
                        <a:ea typeface="Calibri"/>
                        <a:cs typeface="Simplified Arabic"/>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200" y="609600"/>
            <a:ext cx="8229600" cy="5334000"/>
          </a:xfrm>
        </p:spPr>
        <p:txBody>
          <a:bodyPr/>
          <a:lstStyle/>
          <a:p>
            <a:pPr algn="just" rtl="1" eaLnBrk="1" hangingPunct="1">
              <a:buFont typeface="Wingdings 2" pitchFamily="18" charset="2"/>
              <a:buNone/>
            </a:pPr>
            <a:endParaRPr lang="ar-SA" sz="1800" b="1" smtClean="0">
              <a:ea typeface="Majalla UI"/>
            </a:endParaRPr>
          </a:p>
          <a:p>
            <a:pPr algn="r" rtl="1" eaLnBrk="1" hangingPunct="1">
              <a:buFont typeface="Wingdings 2" pitchFamily="18" charset="2"/>
              <a:buNone/>
            </a:pPr>
            <a:endParaRPr lang="ar-SA" sz="1800" smtClean="0">
              <a:ea typeface="Majalla UI"/>
            </a:endParaRPr>
          </a:p>
          <a:p>
            <a:pPr algn="r" rtl="1" eaLnBrk="1" hangingPunct="1">
              <a:buFont typeface="Wingdings 2" pitchFamily="18" charset="2"/>
              <a:buNone/>
            </a:pPr>
            <a:endParaRPr lang="en-US" sz="1800" smtClean="0"/>
          </a:p>
        </p:txBody>
      </p:sp>
      <p:sp>
        <p:nvSpPr>
          <p:cNvPr id="4" name="Slide Number Placeholder 3"/>
          <p:cNvSpPr>
            <a:spLocks noGrp="1"/>
          </p:cNvSpPr>
          <p:nvPr>
            <p:ph type="sldNum" sz="quarter" idx="12"/>
          </p:nvPr>
        </p:nvSpPr>
        <p:spPr/>
        <p:txBody>
          <a:bodyPr/>
          <a:lstStyle/>
          <a:p>
            <a:pPr>
              <a:defRPr/>
            </a:pPr>
            <a:fld id="{66B0C646-F036-445D-9878-D7E8E6CCDAEA}" type="slidenum">
              <a:rPr lang="en-US"/>
              <a:pPr>
                <a:defRPr/>
              </a:pPr>
              <a:t>12</a:t>
            </a:fld>
            <a:endParaRPr lang="en-US"/>
          </a:p>
        </p:txBody>
      </p:sp>
      <p:graphicFrame>
        <p:nvGraphicFramePr>
          <p:cNvPr id="5" name="Table 4"/>
          <p:cNvGraphicFramePr>
            <a:graphicFrameLocks noGrp="1"/>
          </p:cNvGraphicFramePr>
          <p:nvPr/>
        </p:nvGraphicFramePr>
        <p:xfrm>
          <a:off x="962025" y="2143125"/>
          <a:ext cx="7877175" cy="3856038"/>
        </p:xfrm>
        <a:graphic>
          <a:graphicData uri="http://schemas.openxmlformats.org/drawingml/2006/table">
            <a:tbl>
              <a:tblPr rtl="1"/>
              <a:tblGrid>
                <a:gridCol w="2840566"/>
                <a:gridCol w="3135489"/>
                <a:gridCol w="1901243"/>
              </a:tblGrid>
              <a:tr h="304799">
                <a:tc>
                  <a:txBody>
                    <a:bodyPr/>
                    <a:lstStyle/>
                    <a:p>
                      <a:pPr marL="0" marR="0" algn="ctr" rtl="1">
                        <a:lnSpc>
                          <a:spcPct val="115000"/>
                        </a:lnSpc>
                        <a:spcBef>
                          <a:spcPts val="0"/>
                        </a:spcBef>
                        <a:spcAft>
                          <a:spcPts val="0"/>
                        </a:spcAft>
                        <a:tabLst>
                          <a:tab pos="977265" algn="ctr"/>
                        </a:tabLst>
                      </a:pPr>
                      <a:r>
                        <a:rPr lang="ar-SA" sz="2000" b="1" dirty="0">
                          <a:latin typeface="Calibri"/>
                          <a:ea typeface="Calibri"/>
                          <a:cs typeface="Simplified Arabic"/>
                        </a:rPr>
                        <a:t>المقترح</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tabLst>
                          <a:tab pos="1085850" algn="ctr"/>
                          <a:tab pos="2171700" algn="r"/>
                        </a:tabLst>
                      </a:pPr>
                      <a:r>
                        <a:rPr lang="ar-SA" sz="2000" b="1" dirty="0">
                          <a:latin typeface="Calibri"/>
                          <a:ea typeface="Calibri"/>
                          <a:cs typeface="Simplified Arabic"/>
                        </a:rPr>
                        <a:t>	فعاليته في تخفيض المخاطر	</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000" b="1" dirty="0">
                          <a:latin typeface="Calibri"/>
                          <a:ea typeface="Calibri"/>
                          <a:cs typeface="Simplified Arabic"/>
                        </a:rPr>
                        <a:t>سلامته الشرعية</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5400">
                <a:tc>
                  <a:txBody>
                    <a:bodyPr/>
                    <a:lstStyle/>
                    <a:p>
                      <a:pPr marL="0" marR="0" algn="r" rtl="1">
                        <a:lnSpc>
                          <a:spcPct val="115000"/>
                        </a:lnSpc>
                        <a:spcBef>
                          <a:spcPts val="0"/>
                        </a:spcBef>
                        <a:spcAft>
                          <a:spcPts val="0"/>
                        </a:spcAft>
                      </a:pPr>
                      <a:r>
                        <a:rPr lang="ar-SA" sz="2000" dirty="0">
                          <a:latin typeface="Calibri"/>
                          <a:ea typeface="Calibri"/>
                          <a:cs typeface="Simplified Arabic"/>
                        </a:rPr>
                        <a:t>الاختيار السليم للعملاء</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dirty="0">
                          <a:latin typeface="Calibri"/>
                          <a:ea typeface="Calibri"/>
                          <a:cs typeface="Simplified Arabic"/>
                        </a:rPr>
                        <a:t>يستوي في هذا التمويل التقليدي والإسلامي عند ابتداء منح التمويل، وهذا الاختيار شرط ضروري ولكنه غير كافٍ في تخفيض المخاطر الائتمانية أو الأخلاقية طالما أن المضارب هو وحده الذي يتحكم في المعلومات </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dirty="0" smtClean="0">
                          <a:latin typeface="Calibri"/>
                          <a:ea typeface="Calibri"/>
                          <a:cs typeface="Simplified Arabic"/>
                        </a:rPr>
                        <a:t> مقبول </a:t>
                      </a:r>
                      <a:r>
                        <a:rPr lang="ar-SA" sz="2000" dirty="0">
                          <a:latin typeface="Calibri"/>
                          <a:ea typeface="Calibri"/>
                          <a:cs typeface="Simplified Arabic"/>
                        </a:rPr>
                        <a:t>من الناحية </a:t>
                      </a:r>
                      <a:r>
                        <a:rPr lang="ar-SA" sz="2000" dirty="0" smtClean="0">
                          <a:latin typeface="Calibri"/>
                          <a:ea typeface="Calibri"/>
                          <a:cs typeface="Simplified Arabic"/>
                        </a:rPr>
                        <a:t>  الشرعية</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6181">
                <a:tc>
                  <a:txBody>
                    <a:bodyPr/>
                    <a:lstStyle/>
                    <a:p>
                      <a:pPr marL="0" marR="0" algn="r" rtl="1">
                        <a:lnSpc>
                          <a:spcPct val="115000"/>
                        </a:lnSpc>
                        <a:spcBef>
                          <a:spcPts val="0"/>
                        </a:spcBef>
                        <a:spcAft>
                          <a:spcPts val="0"/>
                        </a:spcAft>
                      </a:pPr>
                      <a:r>
                        <a:rPr lang="ar-SA" sz="2000" dirty="0">
                          <a:latin typeface="Calibri"/>
                          <a:ea typeface="Calibri"/>
                          <a:cs typeface="Simplified Arabic"/>
                        </a:rPr>
                        <a:t>الاشتراط على العميل تقديم دراسة </a:t>
                      </a:r>
                      <a:r>
                        <a:rPr lang="ar-SA" sz="2000" dirty="0" smtClean="0">
                          <a:latin typeface="Calibri"/>
                          <a:ea typeface="Calibri"/>
                          <a:cs typeface="Simplified Arabic"/>
                        </a:rPr>
                        <a:t>جدوى للمشروع</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dirty="0">
                          <a:latin typeface="Calibri"/>
                          <a:ea typeface="Calibri"/>
                          <a:cs typeface="Simplified Arabic"/>
                        </a:rPr>
                        <a:t>من الشروط المطلوبة لدى المصارف جميعها قبل منح التمويل فهو شرط ضروري ولكنه غير كافٍ</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dirty="0">
                          <a:latin typeface="Calibri"/>
                          <a:ea typeface="Calibri"/>
                          <a:cs typeface="Simplified Arabic"/>
                        </a:rPr>
                        <a:t>مقبول من الناحية الشرعية</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9478" name="Rectangle 1"/>
          <p:cNvSpPr>
            <a:spLocks noChangeArrowheads="1"/>
          </p:cNvSpPr>
          <p:nvPr/>
        </p:nvSpPr>
        <p:spPr bwMode="auto">
          <a:xfrm>
            <a:off x="127000" y="1254125"/>
            <a:ext cx="8610600" cy="400050"/>
          </a:xfrm>
          <a:prstGeom prst="rect">
            <a:avLst/>
          </a:prstGeom>
          <a:noFill/>
          <a:ln w="9525">
            <a:noFill/>
            <a:miter lim="800000"/>
            <a:headEnd/>
            <a:tailEnd/>
          </a:ln>
        </p:spPr>
        <p:txBody>
          <a:bodyPr anchor="ctr">
            <a:spAutoFit/>
          </a:bodyPr>
          <a:lstStyle/>
          <a:p>
            <a:pPr algn="r" rtl="1">
              <a:tabLst>
                <a:tab pos="1085850" algn="ctr"/>
                <a:tab pos="2171700" algn="r"/>
              </a:tabLst>
            </a:pPr>
            <a:r>
              <a:rPr lang="ar-SA" sz="2000" b="1">
                <a:ea typeface="Calibri" pitchFamily="34" charset="0"/>
                <a:cs typeface="Simplified Arabic" pitchFamily="2" charset="-78"/>
              </a:rPr>
              <a:t>2/5 مقترحات قائمة على أساس تطوير الجوانب الإدارية للمضاربة، وتشمل:</a:t>
            </a:r>
            <a:endParaRPr lang="en-US" sz="3600">
              <a:ea typeface="Calibri" pitchFamily="34" charset="0"/>
              <a:cs typeface="Simplified Arabic"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325FB21B-94B5-4D32-ABC0-304E59BB8E5A}" type="slidenum">
              <a:rPr lang="en-US"/>
              <a:pPr>
                <a:defRPr/>
              </a:pPr>
              <a:t>13</a:t>
            </a:fld>
            <a:endParaRPr lang="en-US"/>
          </a:p>
        </p:txBody>
      </p:sp>
      <p:sp>
        <p:nvSpPr>
          <p:cNvPr id="20483" name="Rectangle 1"/>
          <p:cNvSpPr>
            <a:spLocks noChangeArrowheads="1"/>
          </p:cNvSpPr>
          <p:nvPr/>
        </p:nvSpPr>
        <p:spPr bwMode="auto">
          <a:xfrm>
            <a:off x="127000" y="609600"/>
            <a:ext cx="8610600" cy="400050"/>
          </a:xfrm>
          <a:prstGeom prst="rect">
            <a:avLst/>
          </a:prstGeom>
          <a:noFill/>
          <a:ln w="9525">
            <a:noFill/>
            <a:miter lim="800000"/>
            <a:headEnd/>
            <a:tailEnd/>
          </a:ln>
        </p:spPr>
        <p:txBody>
          <a:bodyPr anchor="ctr">
            <a:spAutoFit/>
          </a:bodyPr>
          <a:lstStyle/>
          <a:p>
            <a:pPr algn="r" rtl="1">
              <a:tabLst>
                <a:tab pos="1085850" algn="ctr"/>
                <a:tab pos="2171700" algn="r"/>
              </a:tabLst>
            </a:pPr>
            <a:r>
              <a:rPr lang="ar-SA" sz="2000" b="1">
                <a:ea typeface="Calibri" pitchFamily="34" charset="0"/>
                <a:cs typeface="Simplified Arabic" pitchFamily="2" charset="-78"/>
              </a:rPr>
              <a:t>2/5 مقترحات قائمة على أساس تطوير الجوانب الإدارية للمضاربة، وتشمل:</a:t>
            </a:r>
            <a:endParaRPr lang="en-US" sz="3600">
              <a:ea typeface="Calibri" pitchFamily="34" charset="0"/>
              <a:cs typeface="Simplified Arabic" pitchFamily="2" charset="-78"/>
            </a:endParaRPr>
          </a:p>
        </p:txBody>
      </p:sp>
      <p:graphicFrame>
        <p:nvGraphicFramePr>
          <p:cNvPr id="7" name="Table 6"/>
          <p:cNvGraphicFramePr>
            <a:graphicFrameLocks noGrp="1"/>
          </p:cNvGraphicFramePr>
          <p:nvPr/>
        </p:nvGraphicFramePr>
        <p:xfrm>
          <a:off x="914400" y="1066800"/>
          <a:ext cx="7848600" cy="4206875"/>
        </p:xfrm>
        <a:graphic>
          <a:graphicData uri="http://schemas.openxmlformats.org/drawingml/2006/table">
            <a:tbl>
              <a:tblPr rtl="1"/>
              <a:tblGrid>
                <a:gridCol w="2659803"/>
                <a:gridCol w="2706095"/>
                <a:gridCol w="2482703"/>
              </a:tblGrid>
              <a:tr h="304799">
                <a:tc>
                  <a:txBody>
                    <a:bodyPr/>
                    <a:lstStyle/>
                    <a:p>
                      <a:pPr marL="0" marR="0" algn="ctr" rtl="1">
                        <a:lnSpc>
                          <a:spcPct val="115000"/>
                        </a:lnSpc>
                        <a:spcBef>
                          <a:spcPts val="0"/>
                        </a:spcBef>
                        <a:spcAft>
                          <a:spcPts val="0"/>
                        </a:spcAft>
                        <a:tabLst>
                          <a:tab pos="977265" algn="ctr"/>
                        </a:tabLst>
                      </a:pPr>
                      <a:r>
                        <a:rPr lang="ar-SA" sz="2000" b="1" dirty="0">
                          <a:latin typeface="Calibri"/>
                          <a:ea typeface="Calibri"/>
                          <a:cs typeface="Simplified Arabic"/>
                        </a:rPr>
                        <a:t>المقترح</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tabLst>
                          <a:tab pos="1085850" algn="ctr"/>
                          <a:tab pos="2171700" algn="r"/>
                        </a:tabLst>
                      </a:pPr>
                      <a:r>
                        <a:rPr lang="ar-SA" sz="2000" b="1" dirty="0">
                          <a:latin typeface="Calibri"/>
                          <a:ea typeface="Calibri"/>
                          <a:cs typeface="Simplified Arabic"/>
                        </a:rPr>
                        <a:t>	فعاليته في تخفيض المخاطر	</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000" b="1" dirty="0">
                          <a:latin typeface="Calibri"/>
                          <a:ea typeface="Calibri"/>
                          <a:cs typeface="Simplified Arabic"/>
                        </a:rPr>
                        <a:t>سلامته الشرعية</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1369">
                <a:tc>
                  <a:txBody>
                    <a:bodyPr/>
                    <a:lstStyle/>
                    <a:p>
                      <a:pPr marL="0" marR="0" algn="r" rtl="1">
                        <a:lnSpc>
                          <a:spcPct val="115000"/>
                        </a:lnSpc>
                        <a:spcBef>
                          <a:spcPts val="0"/>
                        </a:spcBef>
                        <a:spcAft>
                          <a:spcPts val="0"/>
                        </a:spcAft>
                      </a:pPr>
                      <a:r>
                        <a:rPr lang="ar-SA" sz="2000" dirty="0">
                          <a:latin typeface="Calibri"/>
                          <a:ea typeface="Calibri"/>
                          <a:cs typeface="Simplified Arabic"/>
                        </a:rPr>
                        <a:t>تحسين آليات المتابعة عن طريق:</a:t>
                      </a:r>
                      <a:endParaRPr lang="en-US" sz="2000" dirty="0">
                        <a:latin typeface="Calibri"/>
                        <a:ea typeface="Calibri"/>
                        <a:cs typeface="Arial"/>
                      </a:endParaRPr>
                    </a:p>
                    <a:p>
                      <a:pPr marL="342900" marR="0" lvl="0" indent="-342900" algn="r" rtl="1">
                        <a:lnSpc>
                          <a:spcPct val="115000"/>
                        </a:lnSpc>
                        <a:spcBef>
                          <a:spcPts val="0"/>
                        </a:spcBef>
                        <a:spcAft>
                          <a:spcPts val="0"/>
                        </a:spcAft>
                        <a:buFont typeface="Arial"/>
                        <a:buChar char="-"/>
                      </a:pPr>
                      <a:r>
                        <a:rPr lang="ar-SA" sz="2000" dirty="0">
                          <a:latin typeface="Calibri"/>
                          <a:ea typeface="Calibri"/>
                          <a:cs typeface="Simplified Arabic"/>
                        </a:rPr>
                        <a:t>الإشراف المباشر لموظفي البنك</a:t>
                      </a:r>
                      <a:endParaRPr lang="en-US" sz="2000" dirty="0">
                        <a:latin typeface="Calibri"/>
                        <a:ea typeface="Calibri"/>
                        <a:cs typeface="Arial"/>
                      </a:endParaRPr>
                    </a:p>
                    <a:p>
                      <a:pPr marL="342900" marR="0" lvl="0" indent="-342900" algn="r" rtl="1">
                        <a:lnSpc>
                          <a:spcPct val="115000"/>
                        </a:lnSpc>
                        <a:spcBef>
                          <a:spcPts val="0"/>
                        </a:spcBef>
                        <a:spcAft>
                          <a:spcPts val="0"/>
                        </a:spcAft>
                        <a:buFont typeface="Arial"/>
                        <a:buChar char="-"/>
                      </a:pPr>
                      <a:r>
                        <a:rPr lang="ar-SA" sz="2000" dirty="0">
                          <a:latin typeface="Calibri"/>
                          <a:ea typeface="Calibri"/>
                          <a:cs typeface="Simplified Arabic"/>
                        </a:rPr>
                        <a:t>إدارة مال المضاربة وتسليمه في دفعات</a:t>
                      </a:r>
                      <a:endParaRPr lang="en-US" sz="2000" dirty="0">
                        <a:latin typeface="Calibri"/>
                        <a:ea typeface="Calibri"/>
                        <a:cs typeface="Arial"/>
                      </a:endParaRPr>
                    </a:p>
                    <a:p>
                      <a:pPr marL="342900" marR="0" lvl="0" indent="-342900" algn="r" rtl="1">
                        <a:lnSpc>
                          <a:spcPct val="115000"/>
                        </a:lnSpc>
                        <a:spcBef>
                          <a:spcPts val="0"/>
                        </a:spcBef>
                        <a:spcAft>
                          <a:spcPts val="0"/>
                        </a:spcAft>
                        <a:buFont typeface="Arial"/>
                        <a:buChar char="-"/>
                      </a:pPr>
                      <a:r>
                        <a:rPr lang="ar-SA" sz="2000" dirty="0">
                          <a:latin typeface="Calibri"/>
                          <a:ea typeface="Calibri"/>
                          <a:cs typeface="Simplified Arabic"/>
                        </a:rPr>
                        <a:t>إلزام المضارب بالتقيد بالميزانية التقديرية للمبيعات والمشتريات والأجور</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dirty="0">
                          <a:latin typeface="Calibri"/>
                          <a:ea typeface="Calibri"/>
                          <a:cs typeface="Simplified Arabic"/>
                        </a:rPr>
                        <a:t>هذه المقترحات تخفض من حجم المخاطر الائتمانية ولكن بعضها يزيد من </a:t>
                      </a:r>
                      <a:r>
                        <a:rPr lang="ar-SA" sz="2000" dirty="0" smtClean="0">
                          <a:latin typeface="Calibri"/>
                          <a:ea typeface="Calibri"/>
                          <a:cs typeface="Simplified Arabic"/>
                        </a:rPr>
                        <a:t>التكلفة التشغيلية </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r>
                        <a:rPr lang="ar-SA" sz="2000" dirty="0" smtClean="0">
                          <a:latin typeface="Calibri"/>
                          <a:ea typeface="Calibri"/>
                          <a:cs typeface="Simplified Arabic"/>
                        </a:rPr>
                        <a:t>هذه الشروط الاجرائية </a:t>
                      </a:r>
                      <a:r>
                        <a:rPr lang="ar-SA" sz="2000" dirty="0">
                          <a:latin typeface="Calibri"/>
                          <a:ea typeface="Calibri"/>
                          <a:cs typeface="Simplified Arabic"/>
                        </a:rPr>
                        <a:t>تبدو من الشروط </a:t>
                      </a:r>
                      <a:r>
                        <a:rPr lang="ar-SA" sz="2000" dirty="0" smtClean="0">
                          <a:latin typeface="Calibri"/>
                          <a:ea typeface="Calibri"/>
                          <a:cs typeface="Simplified Arabic"/>
                        </a:rPr>
                        <a:t>المقبولة من الناحية الشرعية</a:t>
                      </a:r>
                      <a:endParaRPr lang="en-US" sz="2000" dirty="0">
                        <a:latin typeface="Calibri"/>
                        <a:ea typeface="Calibri"/>
                        <a:cs typeface="Arial"/>
                      </a:endParaRPr>
                    </a:p>
                  </a:txBody>
                  <a:tcPr marL="47329" marR="4732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609600"/>
            <a:ext cx="8229600" cy="5334000"/>
          </a:xfrm>
        </p:spPr>
        <p:txBody>
          <a:bodyPr/>
          <a:lstStyle/>
          <a:p>
            <a:pPr algn="just" rtl="1" eaLnBrk="1" hangingPunct="1">
              <a:buFont typeface="Wingdings 2" pitchFamily="18" charset="2"/>
              <a:buNone/>
            </a:pPr>
            <a:endParaRPr lang="ar-SA" sz="1800" b="1" smtClean="0">
              <a:ea typeface="Majalla UI"/>
            </a:endParaRPr>
          </a:p>
          <a:p>
            <a:pPr algn="r" rtl="1" eaLnBrk="1" hangingPunct="1">
              <a:buFont typeface="Wingdings 2" pitchFamily="18" charset="2"/>
              <a:buNone/>
            </a:pPr>
            <a:endParaRPr lang="ar-SA" sz="1800" smtClean="0">
              <a:ea typeface="Majalla UI"/>
            </a:endParaRPr>
          </a:p>
          <a:p>
            <a:pPr algn="r" rtl="1" eaLnBrk="1" hangingPunct="1">
              <a:buFont typeface="Wingdings 2" pitchFamily="18" charset="2"/>
              <a:buNone/>
            </a:pPr>
            <a:endParaRPr lang="en-US" sz="1800" b="1" smtClean="0">
              <a:latin typeface="Arial" pitchFamily="34" charset="0"/>
              <a:ea typeface="Calibri" pitchFamily="34" charset="0"/>
              <a:cs typeface="Simplified Arabic" pitchFamily="2" charset="-78"/>
            </a:endParaRPr>
          </a:p>
        </p:txBody>
      </p:sp>
      <p:sp>
        <p:nvSpPr>
          <p:cNvPr id="4" name="Slide Number Placeholder 3"/>
          <p:cNvSpPr>
            <a:spLocks noGrp="1"/>
          </p:cNvSpPr>
          <p:nvPr>
            <p:ph type="sldNum" sz="quarter" idx="12"/>
          </p:nvPr>
        </p:nvSpPr>
        <p:spPr/>
        <p:txBody>
          <a:bodyPr/>
          <a:lstStyle/>
          <a:p>
            <a:pPr>
              <a:defRPr/>
            </a:pPr>
            <a:fld id="{9A7096AB-8C45-44CA-B541-4E0D10054BA0}" type="slidenum">
              <a:rPr lang="en-US"/>
              <a:pPr>
                <a:defRPr/>
              </a:pPr>
              <a:t>14</a:t>
            </a:fld>
            <a:endParaRPr lang="en-US"/>
          </a:p>
        </p:txBody>
      </p:sp>
      <p:sp>
        <p:nvSpPr>
          <p:cNvPr id="21508" name="Rectangle 2"/>
          <p:cNvSpPr>
            <a:spLocks noChangeArrowheads="1"/>
          </p:cNvSpPr>
          <p:nvPr/>
        </p:nvSpPr>
        <p:spPr bwMode="auto">
          <a:xfrm>
            <a:off x="914400" y="660400"/>
            <a:ext cx="7696200" cy="5000625"/>
          </a:xfrm>
          <a:prstGeom prst="rect">
            <a:avLst/>
          </a:prstGeom>
          <a:noFill/>
          <a:ln w="9525">
            <a:noFill/>
            <a:miter lim="800000"/>
            <a:headEnd/>
            <a:tailEnd/>
          </a:ln>
        </p:spPr>
        <p:txBody>
          <a:bodyPr anchor="ctr">
            <a:spAutoFit/>
          </a:bodyPr>
          <a:lstStyle/>
          <a:p>
            <a:pPr algn="r" rtl="1"/>
            <a:r>
              <a:rPr lang="ar-SA" sz="2000" b="1">
                <a:ea typeface="Calibri" pitchFamily="34" charset="0"/>
                <a:cs typeface="Simplified Arabic" pitchFamily="2" charset="-78"/>
              </a:rPr>
              <a:t>سادساً: تحليل المقترحات المتعلقة بتخفيض مخاطر المضاربة</a:t>
            </a:r>
            <a:endParaRPr lang="en-US" sz="2000" b="1">
              <a:ea typeface="Calibri" pitchFamily="34" charset="0"/>
              <a:cs typeface="Simplified Arabic" pitchFamily="2" charset="-78"/>
            </a:endParaRPr>
          </a:p>
          <a:p>
            <a:pPr algn="r" rtl="1">
              <a:lnSpc>
                <a:spcPct val="115000"/>
              </a:lnSpc>
            </a:pPr>
            <a:r>
              <a:rPr lang="ar-SA" sz="2000">
                <a:latin typeface="Calibri" pitchFamily="34" charset="0"/>
                <a:ea typeface="Calibri" pitchFamily="34" charset="0"/>
                <a:cs typeface="Simplified Arabic" pitchFamily="2" charset="-78"/>
              </a:rPr>
              <a:t>      عند تحليل المقترحات السابقة نلاحظ ما يلي:</a:t>
            </a:r>
          </a:p>
          <a:p>
            <a:pPr algn="r" rtl="1">
              <a:lnSpc>
                <a:spcPct val="115000"/>
              </a:lnSpc>
            </a:pPr>
            <a:endParaRPr lang="ar-SA" sz="2000">
              <a:latin typeface="Calibri" pitchFamily="34" charset="0"/>
              <a:ea typeface="Calibri" pitchFamily="34" charset="0"/>
              <a:cs typeface="Simplified Arabic" pitchFamily="2" charset="-78"/>
            </a:endParaRPr>
          </a:p>
          <a:p>
            <a:pPr algn="r" rtl="1">
              <a:lnSpc>
                <a:spcPct val="115000"/>
              </a:lnSpc>
            </a:pPr>
            <a:r>
              <a:rPr lang="ar-SA" sz="2000">
                <a:latin typeface="Calibri" pitchFamily="34" charset="0"/>
                <a:ea typeface="Calibri" pitchFamily="34" charset="0"/>
                <a:cs typeface="Simplified Arabic" pitchFamily="2" charset="-78"/>
              </a:rPr>
              <a:t>  1/6بعض المقترحات تركز على تعديل شروط عقد المضاربة بحيث يمكن من خلال ذلك تضمين المضارب رأس مال المضاربة في غير حالات التعدي والتقصير.</a:t>
            </a:r>
          </a:p>
          <a:p>
            <a:pPr algn="r" rtl="1">
              <a:lnSpc>
                <a:spcPct val="115000"/>
              </a:lnSpc>
            </a:pPr>
            <a:r>
              <a:rPr lang="ar-SA" sz="2000">
                <a:latin typeface="Calibri" pitchFamily="34" charset="0"/>
                <a:ea typeface="Calibri" pitchFamily="34" charset="0"/>
                <a:cs typeface="Simplified Arabic" pitchFamily="2" charset="-78"/>
              </a:rPr>
              <a:t>وأغلب هذه المقترحات يواجه اعتراضات شرعية، لأنها تخالف أصولا شرعية معتبرة ومستقرة لدى جمهور فقهاء المسلمين ويؤدي تجاهلها إلى إدخال العمل المصرفي الاسلامي  في مخاطر عدم الالتزام الشرعي وهي مخاطر قد تقضي علي شرعيته</a:t>
            </a:r>
            <a:r>
              <a:rPr lang="en-US" sz="2000">
                <a:latin typeface="Calibri" pitchFamily="34" charset="0"/>
                <a:ea typeface="Calibri" pitchFamily="34" charset="0"/>
                <a:cs typeface="Simplified Arabic" pitchFamily="2" charset="-78"/>
              </a:rPr>
              <a:t>.</a:t>
            </a:r>
            <a:r>
              <a:rPr lang="en-US" sz="2000">
                <a:cs typeface="Simplified Arabic" pitchFamily="2" charset="-78"/>
              </a:rPr>
              <a:t> </a:t>
            </a:r>
          </a:p>
          <a:p>
            <a:pPr algn="r" rtl="1">
              <a:lnSpc>
                <a:spcPct val="115000"/>
              </a:lnSpc>
            </a:pPr>
            <a:endParaRPr lang="en-US" sz="2000">
              <a:latin typeface="Calibri" pitchFamily="34" charset="0"/>
              <a:cs typeface="Simplified Arabic" pitchFamily="2" charset="-78"/>
            </a:endParaRPr>
          </a:p>
          <a:p>
            <a:pPr algn="r" rtl="1">
              <a:lnSpc>
                <a:spcPct val="115000"/>
              </a:lnSpc>
            </a:pPr>
            <a:r>
              <a:rPr lang="ar-SA" sz="2000">
                <a:latin typeface="Calibri" pitchFamily="34" charset="0"/>
                <a:cs typeface="Simplified Arabic" pitchFamily="2" charset="-78"/>
              </a:rPr>
              <a:t>2/6  بعض المقترحات تركز على حسن اختيار العملاء/ المشروعات، ومتابعة التنفيذ حتى تكون النتائج متطابقة مع دراسات الجدوى المقدمة.</a:t>
            </a:r>
            <a:endParaRPr lang="en-US" sz="2000">
              <a:latin typeface="Calibri" pitchFamily="34" charset="0"/>
              <a:cs typeface="Simplified Arabic" pitchFamily="2" charset="-78"/>
            </a:endParaRPr>
          </a:p>
          <a:p>
            <a:pPr algn="r" rtl="1">
              <a:lnSpc>
                <a:spcPct val="115000"/>
              </a:lnSpc>
            </a:pPr>
            <a:r>
              <a:rPr lang="ar-SA" sz="2000">
                <a:latin typeface="Calibri" pitchFamily="34" charset="0"/>
                <a:cs typeface="Simplified Arabic" pitchFamily="2" charset="-78"/>
              </a:rPr>
              <a:t>    وهذه المقترحات في ظني ضرورية ومطلوبة في العمل المصرفي بصورة عامة ولكنها لا تولد الاطمئنان والثقة الكافيين للدخول في عقد مضاربة، وقد تكون فعالة فقط في حالات   الشركات والمؤسسات الكبيرة التي يثق المصرف فيها.</a:t>
            </a:r>
            <a:endParaRPr lang="en-US" sz="2000">
              <a:latin typeface="Calibri" pitchFamily="34" charset="0"/>
              <a:cs typeface="Simplified Arabic" pitchFamily="2" charset="-7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2"/>
          <p:cNvSpPr>
            <a:spLocks noGrp="1"/>
          </p:cNvSpPr>
          <p:nvPr>
            <p:ph idx="1"/>
          </p:nvPr>
        </p:nvSpPr>
        <p:spPr>
          <a:xfrm>
            <a:off x="457200" y="609600"/>
            <a:ext cx="8229600" cy="5334000"/>
          </a:xfrm>
        </p:spPr>
        <p:txBody>
          <a:bodyPr/>
          <a:lstStyle/>
          <a:p>
            <a:pPr algn="r" rtl="1" eaLnBrk="1" hangingPunct="1">
              <a:buFont typeface="Wingdings 2" pitchFamily="18" charset="2"/>
              <a:buNone/>
            </a:pPr>
            <a:endParaRPr lang="ar-SA" sz="1800" smtClean="0">
              <a:ea typeface="Majalla UI"/>
            </a:endParaRPr>
          </a:p>
          <a:p>
            <a:pPr algn="r" rtl="1" eaLnBrk="1" hangingPunct="1">
              <a:buFont typeface="Wingdings 2" pitchFamily="18" charset="2"/>
              <a:buNone/>
            </a:pPr>
            <a:r>
              <a:rPr lang="ar-SA" sz="1800" smtClean="0">
                <a:ea typeface="Majalla UI"/>
              </a:rPr>
              <a:t> </a:t>
            </a:r>
            <a:endParaRPr lang="en-US" sz="1800" smtClean="0"/>
          </a:p>
        </p:txBody>
      </p:sp>
      <p:sp>
        <p:nvSpPr>
          <p:cNvPr id="4" name="Slide Number Placeholder 3"/>
          <p:cNvSpPr>
            <a:spLocks noGrp="1"/>
          </p:cNvSpPr>
          <p:nvPr>
            <p:ph type="sldNum" sz="quarter" idx="12"/>
          </p:nvPr>
        </p:nvSpPr>
        <p:spPr/>
        <p:txBody>
          <a:bodyPr/>
          <a:lstStyle/>
          <a:p>
            <a:pPr>
              <a:defRPr/>
            </a:pPr>
            <a:fld id="{DEC0029F-B513-4E02-A44D-6E9C90CC5F7C}" type="slidenum">
              <a:rPr lang="en-US"/>
              <a:pPr>
                <a:defRPr/>
              </a:pPr>
              <a:t>15</a:t>
            </a:fld>
            <a:endParaRPr lang="en-US"/>
          </a:p>
        </p:txBody>
      </p:sp>
      <p:sp>
        <p:nvSpPr>
          <p:cNvPr id="22532" name="Rectangle 1"/>
          <p:cNvSpPr>
            <a:spLocks noChangeArrowheads="1"/>
          </p:cNvSpPr>
          <p:nvPr/>
        </p:nvSpPr>
        <p:spPr bwMode="auto">
          <a:xfrm>
            <a:off x="990600" y="609600"/>
            <a:ext cx="7620000" cy="4954588"/>
          </a:xfrm>
          <a:prstGeom prst="rect">
            <a:avLst/>
          </a:prstGeom>
          <a:noFill/>
          <a:ln w="9525">
            <a:noFill/>
            <a:miter lim="800000"/>
            <a:headEnd/>
            <a:tailEnd/>
          </a:ln>
        </p:spPr>
        <p:txBody>
          <a:bodyPr anchor="ctr">
            <a:spAutoFit/>
          </a:bodyPr>
          <a:lstStyle/>
          <a:p>
            <a:pPr algn="r" rtl="1"/>
            <a:r>
              <a:rPr lang="ar-SA" sz="2000" b="1">
                <a:ea typeface="Calibri" pitchFamily="34" charset="0"/>
                <a:cs typeface="Simplified Arabic" pitchFamily="2" charset="-78"/>
              </a:rPr>
              <a:t>سابعاً: مقترح للحد من المخاطر الأخلاقية في عقد المضاربة</a:t>
            </a:r>
          </a:p>
          <a:p>
            <a:pPr algn="r" rtl="1"/>
            <a:endParaRPr lang="en-US" sz="2000" b="1">
              <a:ea typeface="Calibri" pitchFamily="34" charset="0"/>
              <a:cs typeface="Simplified Arabic" pitchFamily="2" charset="-78"/>
            </a:endParaRPr>
          </a:p>
          <a:p>
            <a:pPr algn="r" rtl="1">
              <a:lnSpc>
                <a:spcPct val="115000"/>
              </a:lnSpc>
            </a:pPr>
            <a:r>
              <a:rPr lang="ar-SA" sz="2000">
                <a:ea typeface="Calibri" pitchFamily="34" charset="0"/>
                <a:cs typeface="Simplified Arabic" pitchFamily="2" charset="-78"/>
              </a:rPr>
              <a:t>1/7 </a:t>
            </a:r>
            <a:r>
              <a:rPr lang="ar-SA" sz="2000">
                <a:latin typeface="Calibri" pitchFamily="34" charset="0"/>
                <a:ea typeface="Calibri" pitchFamily="34" charset="0"/>
                <a:cs typeface="Simplified Arabic" pitchFamily="2" charset="-78"/>
              </a:rPr>
              <a:t>إن المقترحات المتعلقة بحسن اختيار العملاء والتأكد من دراسة جدوى المشروعات تعد مقترحات عملية مكملة لهذا الاقتراح.</a:t>
            </a:r>
          </a:p>
          <a:p>
            <a:pPr algn="r" rtl="1">
              <a:lnSpc>
                <a:spcPct val="115000"/>
              </a:lnSpc>
            </a:pPr>
            <a:endParaRPr lang="en-US" sz="2000">
              <a:latin typeface="Calibri" pitchFamily="34" charset="0"/>
              <a:ea typeface="Calibri" pitchFamily="34" charset="0"/>
              <a:cs typeface="Simplified Arabic" pitchFamily="2" charset="-78"/>
            </a:endParaRPr>
          </a:p>
          <a:p>
            <a:pPr algn="r" rtl="1">
              <a:lnSpc>
                <a:spcPct val="115000"/>
              </a:lnSpc>
            </a:pPr>
            <a:r>
              <a:rPr lang="ar-SA" sz="2000">
                <a:latin typeface="Calibri" pitchFamily="34" charset="0"/>
                <a:ea typeface="Calibri" pitchFamily="34" charset="0"/>
                <a:cs typeface="Simplified Arabic" pitchFamily="2" charset="-78"/>
              </a:rPr>
              <a:t>2/7 يقوم اقتراحنا على فرضية أساسية وهي أنه مع الأخذ بكل المعطيات الإدارية والتنفيذية المشار إليها أعلاه تظل المخاطر الأخلاقية في عقد المضاربة قائمة ، لسبب رئيس وهوعدم القدرة على تحديد العائد أو توقعه بدرجة ثقة كبيرة، و يعود ذلك لعدم القدرة على إدارة نفقات المضاربة.. </a:t>
            </a:r>
          </a:p>
          <a:p>
            <a:pPr algn="r" rtl="1">
              <a:lnSpc>
                <a:spcPct val="115000"/>
              </a:lnSpc>
            </a:pPr>
            <a:r>
              <a:rPr lang="ar-SA" sz="2000">
                <a:latin typeface="Calibri" pitchFamily="34" charset="0"/>
                <a:ea typeface="Calibri" pitchFamily="34" charset="0"/>
                <a:cs typeface="Simplified Arabic" pitchFamily="2" charset="-78"/>
              </a:rPr>
              <a:t>وبعبارة أخرى فإن نفقات المضاربة – مع الأخذ في الاعتبار العوامل الأخرى – تعد هي العنصر الرئيس المؤثر في تقدير الربح ، ذلك أن الربح ما هو إلا حاصل الفرق بين الإيراد والتكلفة.  (الربح = الإيراد – التكلفة)</a:t>
            </a:r>
          </a:p>
          <a:p>
            <a:pPr algn="r" rtl="1">
              <a:lnSpc>
                <a:spcPct val="115000"/>
              </a:lnSpc>
            </a:pPr>
            <a:endParaRPr lang="en-US" sz="2000">
              <a:latin typeface="Calibri" pitchFamily="34" charset="0"/>
              <a:ea typeface="Calibri" pitchFamily="34" charset="0"/>
              <a:cs typeface="Simplified Arabic" pitchFamily="2" charset="-78"/>
            </a:endParaRPr>
          </a:p>
          <a:p>
            <a:pPr algn="r" rtl="1">
              <a:lnSpc>
                <a:spcPct val="115000"/>
              </a:lnSpc>
            </a:pPr>
            <a:endParaRPr lang="en-US" sz="2000">
              <a:latin typeface="Calibri" pitchFamily="34" charset="0"/>
              <a:ea typeface="Calibri" pitchFamily="34" charset="0"/>
              <a:cs typeface="Simplified Arabic" pitchFamily="2" charset="-7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D9ACB6D8-D8CD-4536-9B98-486C805B9000}" type="slidenum">
              <a:rPr lang="en-US"/>
              <a:pPr>
                <a:defRPr/>
              </a:pPr>
              <a:t>16</a:t>
            </a:fld>
            <a:endParaRPr lang="en-US"/>
          </a:p>
        </p:txBody>
      </p:sp>
      <p:sp>
        <p:nvSpPr>
          <p:cNvPr id="23555" name="Rectangle 4"/>
          <p:cNvSpPr>
            <a:spLocks noChangeArrowheads="1"/>
          </p:cNvSpPr>
          <p:nvPr/>
        </p:nvSpPr>
        <p:spPr bwMode="auto">
          <a:xfrm>
            <a:off x="1371600" y="835025"/>
            <a:ext cx="7239000" cy="4692650"/>
          </a:xfrm>
          <a:prstGeom prst="rect">
            <a:avLst/>
          </a:prstGeom>
          <a:noFill/>
          <a:ln w="9525">
            <a:noFill/>
            <a:miter lim="800000"/>
            <a:headEnd/>
            <a:tailEnd/>
          </a:ln>
        </p:spPr>
        <p:txBody>
          <a:bodyPr>
            <a:spAutoFit/>
          </a:bodyPr>
          <a:lstStyle/>
          <a:p>
            <a:pPr algn="r" rtl="1">
              <a:lnSpc>
                <a:spcPct val="115000"/>
              </a:lnSpc>
            </a:pPr>
            <a:r>
              <a:rPr lang="ar-SA" sz="2000">
                <a:latin typeface="Calibri" pitchFamily="34" charset="0"/>
                <a:ea typeface="Calibri" pitchFamily="34" charset="0"/>
                <a:cs typeface="Simplified Arabic" pitchFamily="2" charset="-78"/>
              </a:rPr>
              <a:t> 3/7 نفقات المضاربة تعد مجالا رحباً لظهور المخاطر الأخلاقية، إذ يمكن للمضارب التلاعب فيها مما ينعكس سلباً على ربح المضاربة.</a:t>
            </a:r>
            <a:endParaRPr lang="en-US" sz="2000">
              <a:latin typeface="Calibri" pitchFamily="34" charset="0"/>
              <a:ea typeface="Calibri" pitchFamily="34" charset="0"/>
              <a:cs typeface="Simplified Arabic" pitchFamily="2" charset="-78"/>
            </a:endParaRPr>
          </a:p>
          <a:p>
            <a:pPr algn="r" rtl="1">
              <a:lnSpc>
                <a:spcPct val="115000"/>
              </a:lnSpc>
            </a:pPr>
            <a:r>
              <a:rPr lang="ar-SA" sz="2000">
                <a:latin typeface="Calibri" pitchFamily="34" charset="0"/>
                <a:ea typeface="Calibri" pitchFamily="34" charset="0"/>
                <a:cs typeface="Simplified Arabic" pitchFamily="2" charset="-78"/>
              </a:rPr>
              <a:t>4/7  يقوم افتراضنا ببساطة على أساس أن الربح الذي يتم توزيعه بين رب المال والمضارب هو إجمالي الربح وليس صافي الربح ، بمعنى:</a:t>
            </a:r>
          </a:p>
          <a:p>
            <a:pPr algn="r" rtl="1">
              <a:lnSpc>
                <a:spcPct val="115000"/>
              </a:lnSpc>
            </a:pPr>
            <a:endParaRPr lang="ar-SA" sz="2000">
              <a:latin typeface="Calibri" pitchFamily="34" charset="0"/>
              <a:ea typeface="Calibri" pitchFamily="34" charset="0"/>
              <a:cs typeface="Simplified Arabic" pitchFamily="2" charset="-78"/>
            </a:endParaRPr>
          </a:p>
          <a:p>
            <a:pPr algn="r" rtl="1">
              <a:lnSpc>
                <a:spcPct val="115000"/>
              </a:lnSpc>
            </a:pPr>
            <a:r>
              <a:rPr lang="ar-SA" sz="2000">
                <a:latin typeface="Calibri" pitchFamily="34" charset="0"/>
                <a:ea typeface="Calibri" pitchFamily="34" charset="0"/>
                <a:cs typeface="Simplified Arabic" pitchFamily="2" charset="-78"/>
              </a:rPr>
              <a:t>    </a:t>
            </a:r>
            <a:r>
              <a:rPr lang="ar-SA" sz="2000" b="1">
                <a:latin typeface="Calibri" pitchFamily="34" charset="0"/>
                <a:ea typeface="Calibri" pitchFamily="34" charset="0"/>
                <a:cs typeface="Simplified Arabic" pitchFamily="2" charset="-78"/>
              </a:rPr>
              <a:t>إجمالي الربح = إجمالي الإيرادات - التكاليف المباشرة.</a:t>
            </a:r>
          </a:p>
          <a:p>
            <a:pPr algn="r" rtl="1">
              <a:lnSpc>
                <a:spcPct val="115000"/>
              </a:lnSpc>
            </a:pPr>
            <a:endParaRPr lang="en-US" sz="2000">
              <a:latin typeface="Calibri" pitchFamily="34" charset="0"/>
              <a:ea typeface="Calibri" pitchFamily="34" charset="0"/>
              <a:cs typeface="Simplified Arabic" pitchFamily="2" charset="-78"/>
            </a:endParaRPr>
          </a:p>
          <a:p>
            <a:pPr algn="r" rtl="1">
              <a:lnSpc>
                <a:spcPct val="115000"/>
              </a:lnSpc>
            </a:pPr>
            <a:r>
              <a:rPr lang="ar-SA" sz="2000">
                <a:latin typeface="Calibri" pitchFamily="34" charset="0"/>
                <a:ea typeface="Calibri" pitchFamily="34" charset="0"/>
                <a:cs typeface="Simplified Arabic" pitchFamily="2" charset="-78"/>
              </a:rPr>
              <a:t>والمقصود بالتكاليف المباشرة: التكاليف ذات العلاقة المباشرة بالمنتج، وتشمل بصفة أساسية:</a:t>
            </a:r>
            <a:endParaRPr lang="en-US" sz="2000">
              <a:latin typeface="Calibri" pitchFamily="34" charset="0"/>
              <a:ea typeface="Calibri" pitchFamily="34" charset="0"/>
              <a:cs typeface="Simplified Arabic" pitchFamily="2" charset="-78"/>
            </a:endParaRPr>
          </a:p>
          <a:p>
            <a:pPr lvl="1" algn="r" rtl="1">
              <a:lnSpc>
                <a:spcPct val="115000"/>
              </a:lnSpc>
            </a:pPr>
            <a:r>
              <a:rPr lang="ar-SA" sz="2000">
                <a:latin typeface="Calibri" pitchFamily="34" charset="0"/>
                <a:ea typeface="Calibri" pitchFamily="34" charset="0"/>
                <a:cs typeface="Simplified Arabic" pitchFamily="2" charset="-78"/>
              </a:rPr>
              <a:t>- تكاليف شراء المواد الخام أو االسلع </a:t>
            </a:r>
          </a:p>
          <a:p>
            <a:pPr lvl="1" algn="r" rtl="1">
              <a:lnSpc>
                <a:spcPct val="115000"/>
              </a:lnSpc>
              <a:buFontTx/>
              <a:buChar char="-"/>
            </a:pPr>
            <a:r>
              <a:rPr lang="ar-SA" sz="2000">
                <a:latin typeface="Calibri" pitchFamily="34" charset="0"/>
                <a:ea typeface="Calibri" pitchFamily="34" charset="0"/>
                <a:cs typeface="Simplified Arabic" pitchFamily="2" charset="-78"/>
              </a:rPr>
              <a:t> أجور النقل</a:t>
            </a:r>
            <a:endParaRPr lang="en-US" sz="2000">
              <a:latin typeface="Calibri" pitchFamily="34" charset="0"/>
              <a:ea typeface="Calibri" pitchFamily="34" charset="0"/>
              <a:cs typeface="Simplified Arabic" pitchFamily="2" charset="-78"/>
            </a:endParaRPr>
          </a:p>
          <a:p>
            <a:pPr lvl="1" algn="r" rtl="1">
              <a:lnSpc>
                <a:spcPct val="115000"/>
              </a:lnSpc>
              <a:buFontTx/>
              <a:buChar char="-"/>
            </a:pPr>
            <a:r>
              <a:rPr lang="ar-SA" sz="2000">
                <a:latin typeface="Calibri" pitchFamily="34" charset="0"/>
                <a:ea typeface="Calibri" pitchFamily="34" charset="0"/>
                <a:cs typeface="Simplified Arabic" pitchFamily="2" charset="-78"/>
              </a:rPr>
              <a:t> التأمين على البضاعة</a:t>
            </a:r>
          </a:p>
          <a:p>
            <a:pPr lvl="1" algn="r" rtl="1">
              <a:lnSpc>
                <a:spcPct val="115000"/>
              </a:lnSpc>
              <a:buFontTx/>
              <a:buChar char="-"/>
            </a:pPr>
            <a:r>
              <a:rPr lang="ar-SA" sz="2000">
                <a:latin typeface="Calibri" pitchFamily="34" charset="0"/>
                <a:ea typeface="Calibri" pitchFamily="34" charset="0"/>
                <a:cs typeface="Simplified Arabic" pitchFamily="2" charset="-78"/>
              </a:rPr>
              <a:t> أجور العمال أو الموظفين المشرفين على إدارة النشاط</a:t>
            </a:r>
            <a:endParaRPr lang="en-US" sz="2000">
              <a:latin typeface="Gill Sans MT"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idx="1"/>
          </p:nvPr>
        </p:nvSpPr>
        <p:spPr>
          <a:xfrm>
            <a:off x="457200" y="609600"/>
            <a:ext cx="8229600" cy="5334000"/>
          </a:xfrm>
        </p:spPr>
        <p:txBody>
          <a:bodyPr/>
          <a:lstStyle/>
          <a:p>
            <a:pPr algn="just" rtl="1" eaLnBrk="1" hangingPunct="1">
              <a:buFont typeface="Wingdings 2" pitchFamily="18" charset="2"/>
              <a:buNone/>
            </a:pPr>
            <a:endParaRPr lang="ar-SA" sz="1800" b="1" smtClean="0">
              <a:ea typeface="Majalla UI"/>
            </a:endParaRPr>
          </a:p>
          <a:p>
            <a:pPr algn="just" rtl="1" eaLnBrk="1" hangingPunct="1">
              <a:buFont typeface="Wingdings 2" pitchFamily="18" charset="2"/>
              <a:buNone/>
            </a:pPr>
            <a:endParaRPr lang="ar-SA" sz="1800" smtClean="0">
              <a:ea typeface="Majalla UI"/>
            </a:endParaRPr>
          </a:p>
          <a:p>
            <a:pPr algn="r" rtl="1" eaLnBrk="1" hangingPunct="1">
              <a:buFont typeface="Wingdings 2" pitchFamily="18" charset="2"/>
              <a:buNone/>
            </a:pPr>
            <a:endParaRPr lang="en-US" sz="1800" smtClean="0"/>
          </a:p>
        </p:txBody>
      </p:sp>
      <p:sp>
        <p:nvSpPr>
          <p:cNvPr id="4" name="Slide Number Placeholder 3"/>
          <p:cNvSpPr>
            <a:spLocks noGrp="1"/>
          </p:cNvSpPr>
          <p:nvPr>
            <p:ph type="sldNum" sz="quarter" idx="12"/>
          </p:nvPr>
        </p:nvSpPr>
        <p:spPr/>
        <p:txBody>
          <a:bodyPr/>
          <a:lstStyle/>
          <a:p>
            <a:pPr>
              <a:defRPr/>
            </a:pPr>
            <a:fld id="{E1BAEAF1-3DF8-4125-899A-3913920DFFC9}" type="slidenum">
              <a:rPr lang="en-US"/>
              <a:pPr>
                <a:defRPr/>
              </a:pPr>
              <a:t>17</a:t>
            </a:fld>
            <a:endParaRPr lang="en-US"/>
          </a:p>
        </p:txBody>
      </p:sp>
      <p:sp>
        <p:nvSpPr>
          <p:cNvPr id="24580" name="Rectangle 4"/>
          <p:cNvSpPr>
            <a:spLocks noChangeArrowheads="1"/>
          </p:cNvSpPr>
          <p:nvPr/>
        </p:nvSpPr>
        <p:spPr bwMode="auto">
          <a:xfrm>
            <a:off x="838200" y="1444625"/>
            <a:ext cx="7848600" cy="4400550"/>
          </a:xfrm>
          <a:prstGeom prst="rect">
            <a:avLst/>
          </a:prstGeom>
          <a:noFill/>
          <a:ln w="9525">
            <a:noFill/>
            <a:miter lim="800000"/>
            <a:headEnd/>
            <a:tailEnd/>
          </a:ln>
        </p:spPr>
        <p:txBody>
          <a:bodyPr>
            <a:spAutoFit/>
          </a:bodyPr>
          <a:lstStyle/>
          <a:p>
            <a:pPr algn="r" rtl="1" eaLnBrk="0" hangingPunct="0"/>
            <a:r>
              <a:rPr lang="ar-SA" sz="2000">
                <a:ea typeface="Calibri" pitchFamily="34" charset="0"/>
                <a:cs typeface="Simplified Arabic" pitchFamily="2" charset="-78"/>
              </a:rPr>
              <a:t>أما التكاليف غير المباشرة فهي التكاليف/النفقات الخاصة بالمنشأة والتي ليست لها علاقة مباشرة بالمنتج، وتشمل:</a:t>
            </a:r>
          </a:p>
          <a:p>
            <a:pPr algn="r" rtl="1" eaLnBrk="0" hangingPunct="0">
              <a:buFontTx/>
              <a:buChar char="-"/>
            </a:pPr>
            <a:r>
              <a:rPr lang="ar-SA" sz="2000">
                <a:ea typeface="Calibri" pitchFamily="34" charset="0"/>
                <a:cs typeface="Simplified Arabic" pitchFamily="2" charset="-78"/>
              </a:rPr>
              <a:t> رواتب المديرين</a:t>
            </a:r>
          </a:p>
          <a:p>
            <a:pPr algn="r" rtl="1" eaLnBrk="0" hangingPunct="0">
              <a:buFontTx/>
              <a:buChar char="-"/>
            </a:pPr>
            <a:r>
              <a:rPr lang="ar-SA" sz="2000">
                <a:ea typeface="Calibri" pitchFamily="34" charset="0"/>
                <a:cs typeface="Simplified Arabic" pitchFamily="2" charset="-78"/>
              </a:rPr>
              <a:t> مكافآت مجلس الإدارة</a:t>
            </a:r>
          </a:p>
          <a:p>
            <a:pPr algn="r" rtl="1" eaLnBrk="0" hangingPunct="0">
              <a:buFontTx/>
              <a:buChar char="-"/>
            </a:pPr>
            <a:r>
              <a:rPr lang="ar-SA" sz="2000">
                <a:ea typeface="Calibri" pitchFamily="34" charset="0"/>
                <a:cs typeface="Simplified Arabic" pitchFamily="2" charset="-78"/>
              </a:rPr>
              <a:t> إيجارات المباني</a:t>
            </a:r>
          </a:p>
          <a:p>
            <a:pPr algn="r" rtl="1" eaLnBrk="0" hangingPunct="0">
              <a:buFontTx/>
              <a:buChar char="-"/>
            </a:pPr>
            <a:r>
              <a:rPr lang="ar-SA" sz="2000">
                <a:ea typeface="Calibri" pitchFamily="34" charset="0"/>
                <a:cs typeface="Simplified Arabic" pitchFamily="2" charset="-78"/>
              </a:rPr>
              <a:t> المكافآت السنوية للموظفين</a:t>
            </a:r>
          </a:p>
          <a:p>
            <a:pPr algn="r" rtl="1" eaLnBrk="0" hangingPunct="0">
              <a:buFontTx/>
              <a:buChar char="-"/>
            </a:pPr>
            <a:r>
              <a:rPr lang="ar-SA" sz="2000">
                <a:ea typeface="Calibri" pitchFamily="34" charset="0"/>
                <a:cs typeface="Simplified Arabic" pitchFamily="2" charset="-78"/>
              </a:rPr>
              <a:t> تكاليف الدعاية والإعلان</a:t>
            </a:r>
          </a:p>
          <a:p>
            <a:pPr algn="r" rtl="1" eaLnBrk="0" hangingPunct="0">
              <a:buFontTx/>
              <a:buChar char="-"/>
            </a:pPr>
            <a:endParaRPr lang="ar-SA" sz="2000">
              <a:ea typeface="Calibri" pitchFamily="34" charset="0"/>
              <a:cs typeface="Simplified Arabic" pitchFamily="2" charset="-78"/>
            </a:endParaRPr>
          </a:p>
          <a:p>
            <a:pPr algn="r" rtl="1" eaLnBrk="0" hangingPunct="0"/>
            <a:r>
              <a:rPr lang="ar-SA" sz="2000">
                <a:ea typeface="Calibri" pitchFamily="34" charset="0"/>
                <a:cs typeface="Simplified Arabic" pitchFamily="2" charset="-78"/>
              </a:rPr>
              <a:t>وبالتالي فهي يتم إدراجها في ضمن التكاليف عن طريق التحميل.</a:t>
            </a:r>
          </a:p>
          <a:p>
            <a:pPr algn="r" rtl="1" eaLnBrk="0" hangingPunct="0"/>
            <a:endParaRPr lang="ar-SA" sz="2000">
              <a:ea typeface="Calibri" pitchFamily="34" charset="0"/>
              <a:cs typeface="Simplified Arabic" pitchFamily="2" charset="-78"/>
            </a:endParaRPr>
          </a:p>
          <a:p>
            <a:pPr algn="r" rtl="1" eaLnBrk="0" hangingPunct="0"/>
            <a:r>
              <a:rPr lang="ar-SA" sz="2000" b="1">
                <a:solidFill>
                  <a:srgbClr val="0000FF"/>
                </a:solidFill>
                <a:ea typeface="Calibri" pitchFamily="34" charset="0"/>
                <a:cs typeface="Simplified Arabic" pitchFamily="2" charset="-78"/>
              </a:rPr>
              <a:t>وما نذهب إليه في هذا الاقتراح هو أن التكاليف المباشرة ليس فيها مجال كبير للتلاعب حيث يمكن تحديدها وحصرها من لحظة دراسة الجدوى، كما أن التغيرات فيها تكون واضحة ومعلومة، ومن ثم فلا مجال لظهور المخاطر الأخلاقية فيها. بخلاف التكاليف غير المباشرة التي تعد مجالا رحبا للتلاعب.</a:t>
            </a:r>
            <a:endParaRPr lang="en-US" sz="2000" b="1">
              <a:solidFill>
                <a:srgbClr val="0000FF"/>
              </a:solidFill>
              <a:ea typeface="Calibri" pitchFamily="34" charset="0"/>
              <a:cs typeface="Simplified Arabic"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a:xfrm>
            <a:off x="457200" y="609600"/>
            <a:ext cx="8229600" cy="5334000"/>
          </a:xfrm>
        </p:spPr>
        <p:txBody>
          <a:bodyPr/>
          <a:lstStyle/>
          <a:p>
            <a:pPr algn="r" rtl="1" eaLnBrk="1" hangingPunct="1">
              <a:buFont typeface="Wingdings 2" pitchFamily="18" charset="2"/>
              <a:buNone/>
            </a:pPr>
            <a:endParaRPr lang="ar-SA" sz="1800" smtClean="0">
              <a:ea typeface="Majalla UI"/>
            </a:endParaRPr>
          </a:p>
          <a:p>
            <a:pPr algn="r" rtl="1" eaLnBrk="1" hangingPunct="1">
              <a:buFont typeface="Wingdings 2" pitchFamily="18" charset="2"/>
              <a:buNone/>
            </a:pPr>
            <a:endParaRPr lang="en-US" sz="1800" smtClean="0"/>
          </a:p>
        </p:txBody>
      </p:sp>
      <p:sp>
        <p:nvSpPr>
          <p:cNvPr id="4" name="Slide Number Placeholder 3"/>
          <p:cNvSpPr>
            <a:spLocks noGrp="1"/>
          </p:cNvSpPr>
          <p:nvPr>
            <p:ph type="sldNum" sz="quarter" idx="12"/>
          </p:nvPr>
        </p:nvSpPr>
        <p:spPr/>
        <p:txBody>
          <a:bodyPr/>
          <a:lstStyle/>
          <a:p>
            <a:pPr>
              <a:defRPr/>
            </a:pPr>
            <a:fld id="{C7C3F6BA-E4E3-42BA-B182-EA475E9AE14C}" type="slidenum">
              <a:rPr lang="en-US"/>
              <a:pPr>
                <a:defRPr/>
              </a:pPr>
              <a:t>18</a:t>
            </a:fld>
            <a:endParaRPr lang="en-US"/>
          </a:p>
        </p:txBody>
      </p:sp>
      <p:sp>
        <p:nvSpPr>
          <p:cNvPr id="25604" name="Rectangle 4"/>
          <p:cNvSpPr>
            <a:spLocks noChangeArrowheads="1"/>
          </p:cNvSpPr>
          <p:nvPr/>
        </p:nvSpPr>
        <p:spPr bwMode="auto">
          <a:xfrm>
            <a:off x="838200" y="1249363"/>
            <a:ext cx="7924800" cy="3478212"/>
          </a:xfrm>
          <a:prstGeom prst="rect">
            <a:avLst/>
          </a:prstGeom>
          <a:noFill/>
          <a:ln w="9525">
            <a:noFill/>
            <a:miter lim="800000"/>
            <a:headEnd/>
            <a:tailEnd/>
          </a:ln>
        </p:spPr>
        <p:txBody>
          <a:bodyPr>
            <a:spAutoFit/>
          </a:bodyPr>
          <a:lstStyle/>
          <a:p>
            <a:pPr algn="r" rtl="1" eaLnBrk="0" hangingPunct="0"/>
            <a:r>
              <a:rPr lang="ar-SA" sz="2000">
                <a:ea typeface="Calibri" pitchFamily="34" charset="0"/>
                <a:cs typeface="Simplified Arabic" pitchFamily="2" charset="-78"/>
              </a:rPr>
              <a:t>5/7 هناك شبه اتفاق في كون أن المضاربة تتحمل فقط التكاليف المباشرة على أن يتحمل المضارب التكاليف غير المباشرة نظير حصته من الربح، وذلك يفهم من أقوال الفقهاء بشأن نفقات المضاربة، حيث قيد كثير منهم استحقاق المضارب للنفقة في السفر دون الحضر:</a:t>
            </a:r>
          </a:p>
          <a:p>
            <a:pPr algn="r" rtl="1" eaLnBrk="0" hangingPunct="0"/>
            <a:endParaRPr lang="ar-SA" sz="2000">
              <a:ea typeface="Calibri" pitchFamily="34" charset="0"/>
              <a:cs typeface="Simplified Arabic" pitchFamily="2" charset="-78"/>
            </a:endParaRPr>
          </a:p>
          <a:p>
            <a:pPr algn="r" rtl="1" eaLnBrk="0" hangingPunct="0"/>
            <a:r>
              <a:rPr lang="ar-SA" sz="2000">
                <a:ea typeface="Calibri" pitchFamily="34" charset="0"/>
                <a:cs typeface="Simplified Arabic" pitchFamily="2" charset="-78"/>
              </a:rPr>
              <a:t>يقول الكاساني في ذلك : ”وأما شرط الوجوب فخروج المضارب بالمال من المصر الذي أخذ المال منه مضاربة، سواء كان المصر مصره أو لم يكن، فما دام يعمل به في ذلك المصر فإن نفقته في مال نفسه لا في مال المضاربة وإن أنفق شيئا منه ضمن“ </a:t>
            </a:r>
          </a:p>
          <a:p>
            <a:pPr algn="r" rtl="1" eaLnBrk="0" hangingPunct="0"/>
            <a:endParaRPr lang="ar-SA" sz="2000">
              <a:ea typeface="Calibri" pitchFamily="34" charset="0"/>
              <a:cs typeface="Simplified Arabic" pitchFamily="2" charset="-78"/>
            </a:endParaRPr>
          </a:p>
          <a:p>
            <a:pPr algn="r" rtl="1" eaLnBrk="0" hangingPunct="0"/>
            <a:r>
              <a:rPr lang="ar-SA" sz="2000">
                <a:ea typeface="Calibri" pitchFamily="34" charset="0"/>
                <a:cs typeface="Simplified Arabic" pitchFamily="2" charset="-78"/>
              </a:rPr>
              <a:t>ويعلل هذا الشرط بقوله: ” لأن دلالة الإذن لا تثبت في المصر وكذا إقامته في الحضرلا تكون لأجل المال، ولأنه كان مقيماً قبل ذلك، فلا يستحق النفقة ما لم يخرج من ذلك المصر سواء كان خروجه بالمال مدة سفر أو أقل من ذلك“</a:t>
            </a:r>
            <a:endParaRPr lang="en-US" sz="2000">
              <a:ea typeface="Calibri" pitchFamily="34" charset="0"/>
              <a:cs typeface="Simplified Arabic"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896DD5A3-DB24-446F-81A9-127700F6A606}" type="slidenum">
              <a:rPr lang="en-US"/>
              <a:pPr>
                <a:defRPr/>
              </a:pPr>
              <a:t>19</a:t>
            </a:fld>
            <a:endParaRPr lang="en-US"/>
          </a:p>
        </p:txBody>
      </p:sp>
      <p:sp>
        <p:nvSpPr>
          <p:cNvPr id="26627" name="Rectangle 4"/>
          <p:cNvSpPr>
            <a:spLocks noChangeArrowheads="1"/>
          </p:cNvSpPr>
          <p:nvPr/>
        </p:nvSpPr>
        <p:spPr bwMode="auto">
          <a:xfrm>
            <a:off x="1143000" y="1028700"/>
            <a:ext cx="7543800" cy="4400550"/>
          </a:xfrm>
          <a:prstGeom prst="rect">
            <a:avLst/>
          </a:prstGeom>
          <a:noFill/>
          <a:ln w="9525">
            <a:noFill/>
            <a:miter lim="800000"/>
            <a:headEnd/>
            <a:tailEnd/>
          </a:ln>
        </p:spPr>
        <p:txBody>
          <a:bodyPr>
            <a:spAutoFit/>
          </a:bodyPr>
          <a:lstStyle/>
          <a:p>
            <a:pPr algn="r" rtl="1" eaLnBrk="0" hangingPunct="0"/>
            <a:r>
              <a:rPr lang="ar-SA" sz="2000">
                <a:ea typeface="Calibri" pitchFamily="34" charset="0"/>
                <a:cs typeface="Simplified Arabic" pitchFamily="2" charset="-78"/>
              </a:rPr>
              <a:t>ونقل المواق من المالكية عن المدونة ” قال مالك إذا كان العامل مقيماً في أهله فلا نفقة له من مال ولا كسوة ولا ينفق في تجهيزه إلى سفره حتى يظعن، فإذا شخص ظعن به من بلده كانت نفقته في سفره من المال في ظعانه فيما يصلحه بالمعروف في غير سرف ذاهباً وراجعاً“</a:t>
            </a:r>
          </a:p>
          <a:p>
            <a:pPr algn="r" rtl="1" eaLnBrk="0" hangingPunct="0"/>
            <a:endParaRPr lang="en-US" sz="2000">
              <a:ea typeface="Calibri" pitchFamily="34" charset="0"/>
              <a:cs typeface="Simplified Arabic" pitchFamily="2" charset="-78"/>
            </a:endParaRPr>
          </a:p>
          <a:p>
            <a:pPr algn="r" rtl="1" eaLnBrk="0" hangingPunct="0"/>
            <a:r>
              <a:rPr lang="ar-SA" sz="2000">
                <a:ea typeface="Calibri" pitchFamily="34" charset="0"/>
                <a:cs typeface="Simplified Arabic" pitchFamily="2" charset="-78"/>
              </a:rPr>
              <a:t>وإلى هذا القول ذهب الشافعية، حيث ورد في روضة الطالبين للنووي  ”لا يجوز للعامل أن يتصدق من مال القراض بشيء أصلاً، ولا أن ينفق منه على نفسه قطعاً، وقيل بالإثبات قطعاً، فإن أثبتناه فالأصح أنه يختص بما يزيد بسبب السفر“</a:t>
            </a:r>
          </a:p>
          <a:p>
            <a:pPr algn="r" rtl="1" eaLnBrk="0" hangingPunct="0"/>
            <a:endParaRPr lang="ar-SA" sz="2000"/>
          </a:p>
          <a:p>
            <a:pPr algn="r" rtl="1" eaLnBrk="0" hangingPunct="0"/>
            <a:r>
              <a:rPr lang="ar-SA" sz="2000"/>
              <a:t>ويذهب شيخ الإسلام ابن تيمية إلى القول بأن استحقاق المضارب النفقة إما بالشرط أو بالعادة، وذلك في إجابته على سؤال عن جواز أن ينفق العامل على نفسه من مال القراض، فيقول:</a:t>
            </a:r>
          </a:p>
          <a:p>
            <a:pPr algn="r" rtl="1" eaLnBrk="0" hangingPunct="0"/>
            <a:r>
              <a:rPr lang="ar-SA" sz="2000"/>
              <a:t>” إن كان بينهما شرط وكذلك إن كان هناك عرف وعادة معروفة بينهم وأطلق العقد فإنه يحمل على تلك العادة“ </a:t>
            </a:r>
          </a:p>
          <a:p>
            <a:pPr algn="r" rtl="1" eaLnBrk="0" hangingPunct="0"/>
            <a:r>
              <a:rPr lang="ar-SA" sz="2000"/>
              <a:t>يقول المرداوي: ”وكأنه أقام العادة مقام الشرط، وهو قوي في النظر“</a:t>
            </a:r>
            <a:r>
              <a:rPr lang="en-US" sz="2000">
                <a:latin typeface="Calibri" pitchFamily="34" charset="0"/>
                <a:cs typeface="Simplified Arabic" pitchFamily="2" charset="-78"/>
              </a:rPr>
              <a:t>.</a:t>
            </a:r>
            <a:r>
              <a:rPr lang="en-US" sz="200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E63F0C91-05DE-4E87-B12E-6C95D79E6660}" type="slidenum">
              <a:rPr lang="en-US"/>
              <a:pPr>
                <a:defRPr/>
              </a:pPr>
              <a:t>2</a:t>
            </a:fld>
            <a:endParaRPr lang="en-US"/>
          </a:p>
        </p:txBody>
      </p:sp>
      <p:sp>
        <p:nvSpPr>
          <p:cNvPr id="46081" name="Rectangle 1"/>
          <p:cNvSpPr>
            <a:spLocks noChangeArrowheads="1"/>
          </p:cNvSpPr>
          <p:nvPr/>
        </p:nvSpPr>
        <p:spPr bwMode="auto">
          <a:xfrm>
            <a:off x="990600" y="2043113"/>
            <a:ext cx="7848600" cy="1323975"/>
          </a:xfrm>
          <a:prstGeom prst="rect">
            <a:avLst/>
          </a:prstGeom>
          <a:noFill/>
          <a:ln w="9525">
            <a:noFill/>
            <a:miter lim="800000"/>
            <a:headEnd/>
            <a:tailEnd/>
          </a:ln>
          <a:effectLst/>
        </p:spPr>
        <p:txBody>
          <a:bodyPr anchor="ctr">
            <a:spAutoFit/>
          </a:bodyPr>
          <a:lstStyle/>
          <a:p>
            <a:pPr algn="r" rtl="1">
              <a:defRPr/>
            </a:pPr>
            <a:endParaRPr lang="ar-SA" sz="2000" dirty="0">
              <a:solidFill>
                <a:srgbClr val="1F497D"/>
              </a:solidFill>
              <a:latin typeface="Majalla UI"/>
              <a:cs typeface="+mn-cs"/>
            </a:endParaRPr>
          </a:p>
          <a:p>
            <a:pPr algn="r" rtl="1">
              <a:defRPr/>
            </a:pPr>
            <a:endParaRPr lang="ar-SA" sz="2000" dirty="0">
              <a:solidFill>
                <a:srgbClr val="1F497D"/>
              </a:solidFill>
              <a:latin typeface="Majalla UI"/>
              <a:cs typeface="+mn-cs"/>
            </a:endParaRPr>
          </a:p>
          <a:p>
            <a:pPr algn="r" rtl="1">
              <a:defRPr/>
            </a:pPr>
            <a:endParaRPr lang="ar-SA" sz="2000" dirty="0">
              <a:solidFill>
                <a:srgbClr val="1F497D"/>
              </a:solidFill>
              <a:latin typeface="Majalla UI"/>
              <a:cs typeface="+mn-cs"/>
            </a:endParaRPr>
          </a:p>
          <a:p>
            <a:pPr algn="r" rtl="1">
              <a:defRPr/>
            </a:pPr>
            <a:endParaRPr lang="en-US" sz="2000" dirty="0">
              <a:cs typeface="+mn-cs"/>
            </a:endParaRPr>
          </a:p>
        </p:txBody>
      </p:sp>
      <p:sp>
        <p:nvSpPr>
          <p:cNvPr id="6" name="Rectangle 5"/>
          <p:cNvSpPr/>
          <p:nvPr/>
        </p:nvSpPr>
        <p:spPr>
          <a:xfrm>
            <a:off x="990600" y="1143000"/>
            <a:ext cx="7848600" cy="5078413"/>
          </a:xfrm>
          <a:prstGeom prst="rect">
            <a:avLst/>
          </a:prstGeom>
        </p:spPr>
        <p:txBody>
          <a:bodyPr>
            <a:spAutoFit/>
          </a:bodyPr>
          <a:lstStyle/>
          <a:p>
            <a:pPr indent="457200" algn="ctr" rtl="1">
              <a:tabLst>
                <a:tab pos="3752850" algn="l"/>
              </a:tabLst>
              <a:defRPr/>
            </a:pPr>
            <a:r>
              <a:rPr lang="ar-SA" sz="2400" b="1" dirty="0">
                <a:latin typeface="Gill Sans MT" pitchFamily="34" charset="0"/>
                <a:ea typeface="Times New Roman" pitchFamily="18" charset="0"/>
                <a:cs typeface="+mn-cs"/>
              </a:rPr>
              <a:t>المقدمة</a:t>
            </a:r>
          </a:p>
          <a:p>
            <a:pPr indent="457200" algn="justLow" rtl="1">
              <a:tabLst>
                <a:tab pos="3752850" algn="l"/>
              </a:tabLst>
              <a:defRPr/>
            </a:pPr>
            <a:r>
              <a:rPr lang="ar-SA" sz="2000" dirty="0">
                <a:latin typeface="Gill Sans MT" pitchFamily="34" charset="0"/>
                <a:ea typeface="Times New Roman" pitchFamily="18" charset="0"/>
                <a:cs typeface="+mn-cs"/>
              </a:rPr>
              <a:t>الحمد لله وحده، والصلاة والسلام على سيدنا ونبينا محمد وعلى آله وصحبه أجمعين .. وبعد:</a:t>
            </a:r>
          </a:p>
          <a:p>
            <a:pPr indent="457200" algn="justLow" rtl="1">
              <a:tabLst>
                <a:tab pos="3752850" algn="l"/>
              </a:tabLst>
              <a:defRPr/>
            </a:pPr>
            <a:endParaRPr lang="ar-SA" sz="2000" dirty="0">
              <a:latin typeface="Gill Sans MT" pitchFamily="34" charset="0"/>
              <a:ea typeface="Times New Roman" pitchFamily="18" charset="0"/>
              <a:cs typeface="+mn-cs"/>
            </a:endParaRPr>
          </a:p>
          <a:p>
            <a:pPr indent="457200" algn="justLow" rtl="1">
              <a:tabLst>
                <a:tab pos="3752850" algn="l"/>
              </a:tabLst>
              <a:defRPr/>
            </a:pPr>
            <a:r>
              <a:rPr lang="ar-SA" sz="2000" dirty="0">
                <a:latin typeface="Gill Sans MT" pitchFamily="34" charset="0"/>
                <a:ea typeface="Times New Roman" pitchFamily="18" charset="0"/>
                <a:cs typeface="+mn-cs"/>
              </a:rPr>
              <a:t>فقد </a:t>
            </a:r>
            <a:r>
              <a:rPr lang="ar-SA" sz="2000" dirty="0" err="1">
                <a:latin typeface="Gill Sans MT" pitchFamily="34" charset="0"/>
                <a:ea typeface="Times New Roman" pitchFamily="18" charset="0"/>
                <a:cs typeface="+mn-cs"/>
              </a:rPr>
              <a:t>ت</a:t>
            </a:r>
            <a:r>
              <a:rPr lang="ar-AE" sz="2000" dirty="0">
                <a:latin typeface="Gill Sans MT" pitchFamily="34" charset="0"/>
                <a:ea typeface="Times New Roman" pitchFamily="18" charset="0"/>
                <a:cs typeface="+mn-cs"/>
              </a:rPr>
              <a:t>سلَّمت </a:t>
            </a:r>
            <a:r>
              <a:rPr lang="ar-SA" sz="2000" dirty="0">
                <a:latin typeface="Gill Sans MT" pitchFamily="34" charset="0"/>
                <a:ea typeface="Times New Roman" pitchFamily="18" charset="0"/>
                <a:cs typeface="+mn-cs"/>
              </a:rPr>
              <a:t>دعوة كريمة من فضيلة رئيس القطاع الشرعي ببنك أبو ظبي الإسلامي، للكتابة في </a:t>
            </a:r>
            <a:r>
              <a:rPr lang="ar-AE" sz="2000" dirty="0">
                <a:latin typeface="Gill Sans MT" pitchFamily="34" charset="0"/>
                <a:ea typeface="Times New Roman" pitchFamily="18" charset="0"/>
                <a:cs typeface="+mn-cs"/>
              </a:rPr>
              <a:t>((</a:t>
            </a:r>
            <a:r>
              <a:rPr lang="ar-SA" sz="2000" b="1" dirty="0">
                <a:latin typeface="Gill Sans MT" pitchFamily="34" charset="0"/>
                <a:ea typeface="Times New Roman" pitchFamily="18" charset="0"/>
                <a:cs typeface="+mn-cs"/>
              </a:rPr>
              <a:t>التمويل بالمشاركة الآليات العملية لتطويره</a:t>
            </a:r>
            <a:r>
              <a:rPr lang="ar-AE" sz="2000" b="1" dirty="0">
                <a:latin typeface="Gill Sans MT" pitchFamily="34" charset="0"/>
                <a:ea typeface="Times New Roman" pitchFamily="18" charset="0"/>
                <a:cs typeface="+mn-cs"/>
              </a:rPr>
              <a:t>)</a:t>
            </a:r>
            <a:r>
              <a:rPr lang="ar-AE" sz="2000" dirty="0">
                <a:latin typeface="Gill Sans MT" pitchFamily="34" charset="0"/>
                <a:ea typeface="Times New Roman" pitchFamily="18" charset="0"/>
                <a:cs typeface="+mn-cs"/>
              </a:rPr>
              <a:t>)</a:t>
            </a:r>
            <a:r>
              <a:rPr lang="ar-SA" sz="2000" dirty="0">
                <a:latin typeface="Gill Sans MT" pitchFamily="34" charset="0"/>
                <a:ea typeface="Times New Roman" pitchFamily="18" charset="0"/>
                <a:cs typeface="+mn-cs"/>
              </a:rPr>
              <a:t> ، </a:t>
            </a:r>
            <a:r>
              <a:rPr lang="ar-AE" sz="2000" dirty="0">
                <a:latin typeface="Gill Sans MT" pitchFamily="34" charset="0"/>
                <a:ea typeface="Times New Roman" pitchFamily="18" charset="0"/>
                <a:cs typeface="+mn-cs"/>
              </a:rPr>
              <a:t>((</a:t>
            </a:r>
            <a:r>
              <a:rPr lang="ar-SA" sz="2000" dirty="0">
                <a:latin typeface="Gill Sans MT" pitchFamily="34" charset="0"/>
                <a:ea typeface="Times New Roman" pitchFamily="18" charset="0"/>
                <a:cs typeface="+mn-cs"/>
              </a:rPr>
              <a:t>للندوة الفقهية الثالثة</a:t>
            </a:r>
            <a:r>
              <a:rPr lang="ar-AE" sz="2000" dirty="0">
                <a:latin typeface="Gill Sans MT" pitchFamily="34" charset="0"/>
                <a:ea typeface="Times New Roman" pitchFamily="18" charset="0"/>
                <a:cs typeface="+mn-cs"/>
              </a:rPr>
              <a:t>))</a:t>
            </a:r>
            <a:r>
              <a:rPr lang="ar-SA" sz="2000" dirty="0">
                <a:latin typeface="Gill Sans MT" pitchFamily="34" charset="0"/>
                <a:ea typeface="Times New Roman" pitchFamily="18" charset="0"/>
                <a:cs typeface="+mn-cs"/>
              </a:rPr>
              <a:t> التي </a:t>
            </a:r>
            <a:r>
              <a:rPr lang="ar-SA" sz="2000" dirty="0" err="1">
                <a:latin typeface="Gill Sans MT" pitchFamily="34" charset="0"/>
                <a:ea typeface="Times New Roman" pitchFamily="18" charset="0"/>
                <a:cs typeface="+mn-cs"/>
              </a:rPr>
              <a:t>ينظ</a:t>
            </a:r>
            <a:r>
              <a:rPr lang="ar-AE" sz="2000" dirty="0">
                <a:latin typeface="Gill Sans MT" pitchFamily="34" charset="0"/>
                <a:ea typeface="Times New Roman" pitchFamily="18" charset="0"/>
                <a:cs typeface="+mn-cs"/>
              </a:rPr>
              <a:t>ِّ</a:t>
            </a:r>
            <a:r>
              <a:rPr lang="ar-SA" sz="2000" dirty="0">
                <a:latin typeface="Gill Sans MT" pitchFamily="34" charset="0"/>
                <a:ea typeface="Times New Roman" pitchFamily="18" charset="0"/>
                <a:cs typeface="+mn-cs"/>
              </a:rPr>
              <a:t>مها البنك</a:t>
            </a:r>
            <a:r>
              <a:rPr lang="ar-AE" sz="2000" dirty="0">
                <a:latin typeface="Gill Sans MT" pitchFamily="34" charset="0"/>
                <a:ea typeface="Times New Roman" pitchFamily="18" charset="0"/>
                <a:cs typeface="+mn-cs"/>
              </a:rPr>
              <a:t>.</a:t>
            </a:r>
            <a:r>
              <a:rPr lang="ar-SA" sz="2000" dirty="0">
                <a:latin typeface="Gill Sans MT" pitchFamily="34" charset="0"/>
                <a:ea typeface="Times New Roman" pitchFamily="18" charset="0"/>
                <a:cs typeface="+mn-cs"/>
              </a:rPr>
              <a:t> وقد وج</a:t>
            </a:r>
            <a:r>
              <a:rPr lang="ar-AE" sz="2000" dirty="0">
                <a:latin typeface="Gill Sans MT" pitchFamily="34" charset="0"/>
                <a:ea typeface="Times New Roman" pitchFamily="18" charset="0"/>
                <a:cs typeface="+mn-cs"/>
              </a:rPr>
              <a:t>َ</a:t>
            </a:r>
            <a:r>
              <a:rPr lang="ar-SA" sz="2000" dirty="0" err="1">
                <a:latin typeface="Gill Sans MT" pitchFamily="34" charset="0"/>
                <a:ea typeface="Times New Roman" pitchFamily="18" charset="0"/>
                <a:cs typeface="+mn-cs"/>
              </a:rPr>
              <a:t>دت</a:t>
            </a:r>
            <a:r>
              <a:rPr lang="ar-SA" sz="2000" dirty="0">
                <a:latin typeface="Gill Sans MT" pitchFamily="34" charset="0"/>
                <a:ea typeface="Times New Roman" pitchFamily="18" charset="0"/>
                <a:cs typeface="+mn-cs"/>
              </a:rPr>
              <a:t> الموضوعات الم</a:t>
            </a:r>
            <a:r>
              <a:rPr lang="ar-AE" sz="2000" dirty="0" err="1">
                <a:latin typeface="Gill Sans MT" pitchFamily="34" charset="0"/>
                <a:ea typeface="Times New Roman" pitchFamily="18" charset="0"/>
                <a:cs typeface="+mn-cs"/>
              </a:rPr>
              <a:t>عروضة</a:t>
            </a:r>
            <a:r>
              <a:rPr lang="ar-AE" sz="2000" dirty="0">
                <a:latin typeface="Gill Sans MT" pitchFamily="34" charset="0"/>
                <a:ea typeface="Times New Roman" pitchFamily="18" charset="0"/>
                <a:cs typeface="+mn-cs"/>
              </a:rPr>
              <a:t> </a:t>
            </a:r>
            <a:r>
              <a:rPr lang="ar-SA" sz="2000" dirty="0">
                <a:latin typeface="Gill Sans MT" pitchFamily="34" charset="0"/>
                <a:ea typeface="Times New Roman" pitchFamily="18" charset="0"/>
                <a:cs typeface="+mn-cs"/>
              </a:rPr>
              <a:t>فيه، موضوعات موف</a:t>
            </a:r>
            <a:r>
              <a:rPr lang="ar-AE" sz="2000" dirty="0">
                <a:latin typeface="Gill Sans MT" pitchFamily="34" charset="0"/>
                <a:ea typeface="Times New Roman" pitchFamily="18" charset="0"/>
                <a:cs typeface="+mn-cs"/>
              </a:rPr>
              <a:t>َّ</a:t>
            </a:r>
            <a:r>
              <a:rPr lang="ar-SA" sz="2000" dirty="0" err="1">
                <a:latin typeface="Gill Sans MT" pitchFamily="34" charset="0"/>
                <a:ea typeface="Times New Roman" pitchFamily="18" charset="0"/>
                <a:cs typeface="+mn-cs"/>
              </a:rPr>
              <a:t>قة</a:t>
            </a:r>
            <a:r>
              <a:rPr lang="ar-SA" sz="2000" dirty="0">
                <a:latin typeface="Gill Sans MT" pitchFamily="34" charset="0"/>
                <a:ea typeface="Times New Roman" pitchFamily="18" charset="0"/>
                <a:cs typeface="+mn-cs"/>
              </a:rPr>
              <a:t>، جديرة بالكتابة فيها، وهي من حيث طبيعتها </a:t>
            </a:r>
            <a:r>
              <a:rPr lang="ar-AE" sz="2000" dirty="0">
                <a:latin typeface="Gill Sans MT" pitchFamily="34" charset="0"/>
                <a:ea typeface="Times New Roman" pitchFamily="18" charset="0"/>
                <a:cs typeface="+mn-cs"/>
              </a:rPr>
              <a:t>تُنبئ</a:t>
            </a:r>
            <a:r>
              <a:rPr lang="ar-SA" sz="2000" dirty="0">
                <a:latin typeface="Gill Sans MT" pitchFamily="34" charset="0"/>
                <a:ea typeface="Times New Roman" pitchFamily="18" charset="0"/>
                <a:cs typeface="+mn-cs"/>
              </a:rPr>
              <a:t> بأن </a:t>
            </a:r>
            <a:r>
              <a:rPr lang="ar-SA" sz="2000" dirty="0" err="1">
                <a:latin typeface="Gill Sans MT" pitchFamily="34" charset="0"/>
                <a:ea typeface="Times New Roman" pitchFamily="18" charset="0"/>
                <a:cs typeface="+mn-cs"/>
              </a:rPr>
              <a:t>الن</a:t>
            </a:r>
            <a:r>
              <a:rPr lang="ar-AE" sz="2000" dirty="0">
                <a:latin typeface="Gill Sans MT" pitchFamily="34" charset="0"/>
                <a:ea typeface="Times New Roman" pitchFamily="18" charset="0"/>
                <a:cs typeface="+mn-cs"/>
              </a:rPr>
              <a:t>َّ</a:t>
            </a:r>
            <a:r>
              <a:rPr lang="ar-SA" sz="2000" dirty="0" err="1">
                <a:latin typeface="Gill Sans MT" pitchFamily="34" charset="0"/>
                <a:ea typeface="Times New Roman" pitchFamily="18" charset="0"/>
                <a:cs typeface="+mn-cs"/>
              </a:rPr>
              <a:t>دوة</a:t>
            </a:r>
            <a:r>
              <a:rPr lang="ar-SA" sz="2000" dirty="0">
                <a:latin typeface="Gill Sans MT" pitchFamily="34" charset="0"/>
                <a:ea typeface="Times New Roman" pitchFamily="18" charset="0"/>
                <a:cs typeface="+mn-cs"/>
              </a:rPr>
              <a:t> عملية</a:t>
            </a:r>
            <a:r>
              <a:rPr lang="ar-AE" sz="2000" dirty="0">
                <a:latin typeface="Gill Sans MT" pitchFamily="34" charset="0"/>
                <a:ea typeface="Times New Roman" pitchFamily="18" charset="0"/>
                <a:cs typeface="+mn-cs"/>
              </a:rPr>
              <a:t>ٌ</a:t>
            </a:r>
            <a:r>
              <a:rPr lang="ar-SA" sz="2000" dirty="0">
                <a:latin typeface="Gill Sans MT" pitchFamily="34" charset="0"/>
                <a:ea typeface="Times New Roman" pitchFamily="18" charset="0"/>
                <a:cs typeface="+mn-cs"/>
              </a:rPr>
              <a:t> فقهية</a:t>
            </a:r>
            <a:r>
              <a:rPr lang="ar-AE" sz="2000" dirty="0">
                <a:latin typeface="Gill Sans MT" pitchFamily="34" charset="0"/>
                <a:ea typeface="Times New Roman" pitchFamily="18" charset="0"/>
                <a:cs typeface="+mn-cs"/>
              </a:rPr>
              <a:t>ٌ</a:t>
            </a:r>
            <a:r>
              <a:rPr lang="ar-SA" sz="2000" dirty="0">
                <a:latin typeface="Gill Sans MT" pitchFamily="34" charset="0"/>
                <a:ea typeface="Times New Roman" pitchFamily="18" charset="0"/>
                <a:cs typeface="+mn-cs"/>
              </a:rPr>
              <a:t> تخصصية</a:t>
            </a:r>
            <a:r>
              <a:rPr lang="ar-AE" sz="2000" dirty="0">
                <a:latin typeface="Gill Sans MT" pitchFamily="34" charset="0"/>
                <a:ea typeface="Times New Roman" pitchFamily="18" charset="0"/>
                <a:cs typeface="+mn-cs"/>
              </a:rPr>
              <a:t>ٌ</a:t>
            </a:r>
            <a:r>
              <a:rPr lang="ar-SA" sz="2000" dirty="0">
                <a:latin typeface="Gill Sans MT" pitchFamily="34" charset="0"/>
                <a:ea typeface="Times New Roman" pitchFamily="18" charset="0"/>
                <a:cs typeface="+mn-cs"/>
              </a:rPr>
              <a:t> هادفة</a:t>
            </a:r>
            <a:r>
              <a:rPr lang="ar-AE" sz="2000" dirty="0">
                <a:latin typeface="Gill Sans MT" pitchFamily="34" charset="0"/>
                <a:ea typeface="Times New Roman" pitchFamily="18" charset="0"/>
                <a:cs typeface="+mn-cs"/>
              </a:rPr>
              <a:t>ٌ جادَّة </a:t>
            </a:r>
            <a:r>
              <a:rPr lang="ar-SA" sz="2000" dirty="0">
                <a:latin typeface="Gill Sans MT" pitchFamily="34" charset="0"/>
                <a:ea typeface="Times New Roman" pitchFamily="18" charset="0"/>
                <a:cs typeface="+mn-cs"/>
              </a:rPr>
              <a:t>.</a:t>
            </a:r>
            <a:endParaRPr lang="en-US" sz="2000" dirty="0">
              <a:latin typeface="Gill Sans MT" pitchFamily="34" charset="0"/>
              <a:cs typeface="+mn-cs"/>
            </a:endParaRPr>
          </a:p>
          <a:p>
            <a:pPr indent="457200" algn="justLow" rtl="1" eaLnBrk="0" hangingPunct="0">
              <a:tabLst>
                <a:tab pos="3752850" algn="l"/>
              </a:tabLst>
              <a:defRPr/>
            </a:pPr>
            <a:r>
              <a:rPr lang="ar-AE" sz="2000" dirty="0">
                <a:latin typeface="Gill Sans MT" pitchFamily="34" charset="0"/>
                <a:ea typeface="Times New Roman" pitchFamily="18" charset="0"/>
                <a:cs typeface="+mn-cs"/>
              </a:rPr>
              <a:t>وقد اخترت أن تقتصر الورقة </a:t>
            </a:r>
            <a:r>
              <a:rPr lang="ar-SA" sz="2000" dirty="0">
                <a:latin typeface="Gill Sans MT" pitchFamily="34" charset="0"/>
                <a:ea typeface="Times New Roman" pitchFamily="18" charset="0"/>
                <a:cs typeface="+mn-cs"/>
              </a:rPr>
              <a:t>التي سأقدمها </a:t>
            </a:r>
            <a:r>
              <a:rPr lang="ar-AE" sz="2000" dirty="0">
                <a:latin typeface="Gill Sans MT" pitchFamily="34" charset="0"/>
                <a:ea typeface="Times New Roman" pitchFamily="18" charset="0"/>
                <a:cs typeface="+mn-cs"/>
              </a:rPr>
              <a:t>على </a:t>
            </a:r>
            <a:r>
              <a:rPr lang="ar-SA" sz="2000" dirty="0">
                <a:latin typeface="Gill Sans MT" pitchFamily="34" charset="0"/>
                <a:ea typeface="Times New Roman" pitchFamily="18" charset="0"/>
                <a:cs typeface="+mn-cs"/>
              </a:rPr>
              <a:t>موضوع </a:t>
            </a:r>
            <a:r>
              <a:rPr lang="ar-AE" sz="2000" dirty="0">
                <a:latin typeface="Gill Sans MT" pitchFamily="34" charset="0"/>
                <a:ea typeface="Times New Roman" pitchFamily="18" charset="0"/>
                <a:cs typeface="+mn-cs"/>
              </a:rPr>
              <a:t>واحدٍ من </a:t>
            </a:r>
            <a:r>
              <a:rPr lang="ar-SA" sz="2000" dirty="0">
                <a:latin typeface="Gill Sans MT" pitchFamily="34" charset="0"/>
                <a:ea typeface="Times New Roman" pitchFamily="18" charset="0"/>
                <a:cs typeface="+mn-cs"/>
              </a:rPr>
              <a:t>موضوعات </a:t>
            </a:r>
            <a:r>
              <a:rPr lang="ar-AE" sz="2000" dirty="0">
                <a:latin typeface="Gill Sans MT" pitchFamily="34" charset="0"/>
                <a:ea typeface="Times New Roman" pitchFamily="18" charset="0"/>
                <a:cs typeface="+mn-cs"/>
              </a:rPr>
              <a:t>الندوة، وهو </a:t>
            </a:r>
            <a:r>
              <a:rPr lang="ar-SA" sz="2000" dirty="0">
                <a:latin typeface="Gill Sans MT" pitchFamily="34" charset="0"/>
                <a:ea typeface="Times New Roman" pitchFamily="18" charset="0"/>
                <a:cs typeface="+mn-cs"/>
              </a:rPr>
              <a:t>((</a:t>
            </a:r>
            <a:r>
              <a:rPr lang="ar-AE" sz="2000" b="1" dirty="0">
                <a:latin typeface="Gill Sans MT" pitchFamily="34" charset="0"/>
                <a:ea typeface="Times New Roman" pitchFamily="18" charset="0"/>
                <a:cs typeface="+mn-cs"/>
              </a:rPr>
              <a:t>تطوير المضاربة لتكون منتجاً مصرفياً</a:t>
            </a:r>
            <a:r>
              <a:rPr lang="ar-SA" sz="2000" dirty="0">
                <a:latin typeface="Gill Sans MT" pitchFamily="34" charset="0"/>
                <a:ea typeface="Times New Roman" pitchFamily="18" charset="0"/>
                <a:cs typeface="+mn-cs"/>
              </a:rPr>
              <a:t>))</a:t>
            </a:r>
            <a:r>
              <a:rPr lang="ar-AE" sz="2000" dirty="0">
                <a:latin typeface="Gill Sans MT" pitchFamily="34" charset="0"/>
                <a:ea typeface="Times New Roman" pitchFamily="18" charset="0"/>
                <a:cs typeface="+mn-cs"/>
              </a:rPr>
              <a:t>، لما له من وحَدة موضوعية تميِّزه عن غيره من </a:t>
            </a:r>
            <a:r>
              <a:rPr lang="ar-SA" sz="2000" dirty="0">
                <a:latin typeface="Gill Sans MT" pitchFamily="34" charset="0"/>
                <a:ea typeface="Times New Roman" pitchFamily="18" charset="0"/>
                <a:cs typeface="+mn-cs"/>
              </a:rPr>
              <a:t>الموضوعات </a:t>
            </a:r>
            <a:r>
              <a:rPr lang="ar-AE" sz="2000" dirty="0">
                <a:latin typeface="Gill Sans MT" pitchFamily="34" charset="0"/>
                <a:ea typeface="Times New Roman" pitchFamily="18" charset="0"/>
                <a:cs typeface="+mn-cs"/>
              </a:rPr>
              <a:t>الأخرى، وتجعله مستقلاً في بنائه البحثي عنها</a:t>
            </a:r>
            <a:r>
              <a:rPr lang="ar-SA" sz="2000" dirty="0">
                <a:latin typeface="Gill Sans MT" pitchFamily="34" charset="0"/>
                <a:ea typeface="Times New Roman" pitchFamily="18" charset="0"/>
                <a:cs typeface="+mn-cs"/>
              </a:rPr>
              <a:t>.</a:t>
            </a:r>
            <a:endParaRPr lang="en-US" sz="2000" dirty="0">
              <a:latin typeface="Gill Sans MT" pitchFamily="34" charset="0"/>
              <a:ea typeface="Times New Roman" pitchFamily="18" charset="0"/>
              <a:cs typeface="+mn-cs"/>
            </a:endParaRPr>
          </a:p>
          <a:p>
            <a:pPr indent="457200" algn="justLow" rtl="1" eaLnBrk="0" hangingPunct="0">
              <a:tabLst>
                <a:tab pos="3752850" algn="l"/>
              </a:tabLst>
              <a:defRPr/>
            </a:pPr>
            <a:endParaRPr lang="ar-SA" sz="2000" dirty="0">
              <a:latin typeface="Gill Sans MT" pitchFamily="34" charset="0"/>
              <a:ea typeface="Times New Roman" pitchFamily="18" charset="0"/>
              <a:cs typeface="+mn-cs"/>
            </a:endParaRPr>
          </a:p>
          <a:p>
            <a:pPr indent="457200" algn="justLow" rtl="1" eaLnBrk="0" hangingPunct="0">
              <a:tabLst>
                <a:tab pos="3752850" algn="l"/>
              </a:tabLst>
              <a:defRPr/>
            </a:pPr>
            <a:endParaRPr lang="en-US" sz="2000" dirty="0">
              <a:latin typeface="Gill Sans MT" pitchFamily="34" charset="0"/>
              <a:ea typeface="Times New Roman" pitchFamily="18" charset="0"/>
              <a:cs typeface="+mn-cs"/>
            </a:endParaRPr>
          </a:p>
          <a:p>
            <a:pPr indent="457200" algn="justLow" rtl="1" eaLnBrk="0" hangingPunct="0">
              <a:tabLst>
                <a:tab pos="3752850" algn="l"/>
              </a:tabLst>
              <a:defRPr/>
            </a:pPr>
            <a:endParaRPr lang="en-US" sz="2000" dirty="0">
              <a:latin typeface="Gill Sans MT" pitchFamily="34" charset="0"/>
              <a:cs typeface="+mn-cs"/>
            </a:endParaRPr>
          </a:p>
          <a:p>
            <a:pPr indent="457200" algn="justLow" rtl="1" eaLnBrk="0" hangingPunct="0">
              <a:tabLst>
                <a:tab pos="3752850" algn="l"/>
              </a:tabLst>
              <a:defRPr/>
            </a:pPr>
            <a:endParaRPr lang="en-US" sz="2000" dirty="0">
              <a:latin typeface="Gill Sans MT" pitchFamily="34" charset="0"/>
              <a:cs typeface="+mn-cs"/>
            </a:endParaRPr>
          </a:p>
          <a:p>
            <a:pPr indent="457200" algn="justLow" rtl="1" eaLnBrk="0" hangingPunct="0">
              <a:tabLst>
                <a:tab pos="3752850" algn="l"/>
              </a:tabLst>
              <a:defRPr/>
            </a:pPr>
            <a:endParaRPr lang="en-US" sz="2000" dirty="0">
              <a:latin typeface="Gill Sans MT" pitchFamily="34" charset="0"/>
              <a:cs typeface="+mn-cs"/>
            </a:endParaRPr>
          </a:p>
        </p:txBody>
      </p:sp>
    </p:spTree>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457200" y="609600"/>
            <a:ext cx="8229600" cy="5334000"/>
          </a:xfrm>
        </p:spPr>
        <p:txBody>
          <a:bodyPr/>
          <a:lstStyle/>
          <a:p>
            <a:pPr algn="just" rtl="1" eaLnBrk="1" hangingPunct="1">
              <a:buFont typeface="Wingdings 2" pitchFamily="18" charset="2"/>
              <a:buNone/>
            </a:pPr>
            <a:endParaRPr lang="ar-SA" sz="1800" b="1" smtClean="0">
              <a:ea typeface="Majalla UI"/>
            </a:endParaRPr>
          </a:p>
          <a:p>
            <a:pPr algn="r" rtl="1" eaLnBrk="1" hangingPunct="1">
              <a:buFont typeface="Wingdings 2" pitchFamily="18" charset="2"/>
              <a:buNone/>
            </a:pPr>
            <a:endParaRPr lang="ar-SA" sz="1800" smtClean="0">
              <a:ea typeface="Majalla UI"/>
            </a:endParaRPr>
          </a:p>
          <a:p>
            <a:pPr algn="r" rtl="1" eaLnBrk="1" hangingPunct="1">
              <a:buFont typeface="Wingdings 2" pitchFamily="18" charset="2"/>
              <a:buNone/>
            </a:pPr>
            <a:endParaRPr lang="en-US" sz="1800" smtClean="0"/>
          </a:p>
        </p:txBody>
      </p:sp>
      <p:sp>
        <p:nvSpPr>
          <p:cNvPr id="4" name="Slide Number Placeholder 3"/>
          <p:cNvSpPr>
            <a:spLocks noGrp="1"/>
          </p:cNvSpPr>
          <p:nvPr>
            <p:ph type="sldNum" sz="quarter" idx="12"/>
          </p:nvPr>
        </p:nvSpPr>
        <p:spPr/>
        <p:txBody>
          <a:bodyPr/>
          <a:lstStyle/>
          <a:p>
            <a:pPr>
              <a:defRPr/>
            </a:pPr>
            <a:fld id="{F399F275-3C29-4586-8634-E50104E00DEF}" type="slidenum">
              <a:rPr lang="en-US"/>
              <a:pPr>
                <a:defRPr/>
              </a:pPr>
              <a:t>20</a:t>
            </a:fld>
            <a:endParaRPr lang="en-US"/>
          </a:p>
        </p:txBody>
      </p:sp>
      <p:sp>
        <p:nvSpPr>
          <p:cNvPr id="27652" name="Rectangle 4"/>
          <p:cNvSpPr>
            <a:spLocks noChangeArrowheads="1"/>
          </p:cNvSpPr>
          <p:nvPr/>
        </p:nvSpPr>
        <p:spPr bwMode="auto">
          <a:xfrm>
            <a:off x="990600" y="457200"/>
            <a:ext cx="7696200" cy="4862513"/>
          </a:xfrm>
          <a:prstGeom prst="rect">
            <a:avLst/>
          </a:prstGeom>
          <a:noFill/>
          <a:ln w="9525">
            <a:noFill/>
            <a:miter lim="800000"/>
            <a:headEnd/>
            <a:tailEnd/>
          </a:ln>
        </p:spPr>
        <p:txBody>
          <a:bodyPr>
            <a:spAutoFit/>
          </a:bodyPr>
          <a:lstStyle/>
          <a:p>
            <a:pPr algn="r" rtl="1" eaLnBrk="0" hangingPunct="0"/>
            <a:r>
              <a:rPr lang="ar-SA" sz="2000">
                <a:ea typeface="Calibri" pitchFamily="34" charset="0"/>
                <a:cs typeface="Simplified Arabic" pitchFamily="2" charset="-78"/>
              </a:rPr>
              <a:t>وخلاصة أقوال الفقهاء السابقة ما يلي:</a:t>
            </a:r>
            <a:endParaRPr lang="en-US" sz="2000">
              <a:ea typeface="Calibri" pitchFamily="34" charset="0"/>
              <a:cs typeface="Simplified Arabic" pitchFamily="2" charset="-78"/>
            </a:endParaRPr>
          </a:p>
          <a:p>
            <a:pPr algn="r" rtl="1" eaLnBrk="0" hangingPunct="0">
              <a:buFontTx/>
              <a:buChar char="•"/>
            </a:pPr>
            <a:r>
              <a:rPr lang="ar-SA" sz="2000">
                <a:ea typeface="Calibri" pitchFamily="34" charset="0"/>
                <a:cs typeface="Simplified Arabic" pitchFamily="2" charset="-78"/>
              </a:rPr>
              <a:t> تحسب نفقة المضارب من ماله الخاص عند الحنابلة إذا لم ينص في العقد اشتراط حساب النفقة على مال المضاربة، وذلك نظير حصة المضارب من الربح.</a:t>
            </a:r>
          </a:p>
          <a:p>
            <a:pPr algn="r" rtl="1" eaLnBrk="0" hangingPunct="0"/>
            <a:endParaRPr lang="ar-SA" sz="2000">
              <a:ea typeface="Calibri" pitchFamily="34" charset="0"/>
              <a:cs typeface="Simplified Arabic" pitchFamily="2" charset="-78"/>
            </a:endParaRPr>
          </a:p>
          <a:p>
            <a:pPr algn="r" rtl="1" eaLnBrk="0" hangingPunct="0">
              <a:buFontTx/>
              <a:buChar char="•"/>
            </a:pPr>
            <a:r>
              <a:rPr lang="ar-SA" sz="2000">
                <a:ea typeface="Calibri" pitchFamily="34" charset="0"/>
                <a:cs typeface="Simplified Arabic" pitchFamily="2" charset="-78"/>
              </a:rPr>
              <a:t> تحسب النفقة من مال المضارب الخاص عند الحنفية والمالكية إذا عمل بمال المضاربة في الحضر دون السفر.</a:t>
            </a:r>
          </a:p>
          <a:p>
            <a:pPr algn="r" rtl="1" eaLnBrk="0" hangingPunct="0">
              <a:buFontTx/>
              <a:buChar char="•"/>
            </a:pPr>
            <a:endParaRPr lang="ar-SA" sz="2000">
              <a:ea typeface="Calibri" pitchFamily="34" charset="0"/>
              <a:cs typeface="Simplified Arabic" pitchFamily="2" charset="-78"/>
            </a:endParaRPr>
          </a:p>
          <a:p>
            <a:pPr algn="r" rtl="1" eaLnBrk="0" hangingPunct="0">
              <a:buFontTx/>
              <a:buChar char="•"/>
            </a:pPr>
            <a:r>
              <a:rPr lang="ar-SA" sz="2000">
                <a:ea typeface="Calibri" pitchFamily="34" charset="0"/>
                <a:cs typeface="Simplified Arabic" pitchFamily="2" charset="-78"/>
              </a:rPr>
              <a:t> وفي المذهب الشافعي ثلاثة أقوال:</a:t>
            </a:r>
          </a:p>
          <a:p>
            <a:pPr algn="r" rtl="1" eaLnBrk="0" hangingPunct="0">
              <a:buFontTx/>
              <a:buChar char="•"/>
            </a:pPr>
            <a:r>
              <a:rPr lang="ar-SA" sz="2000">
                <a:ea typeface="Calibri" pitchFamily="34" charset="0"/>
                <a:cs typeface="Simplified Arabic" pitchFamily="2" charset="-78"/>
              </a:rPr>
              <a:t>- تحسب نفقة المضارب من مال المضاربة في الحضر والسفر،</a:t>
            </a:r>
          </a:p>
          <a:p>
            <a:pPr algn="r" rtl="1" eaLnBrk="0" hangingPunct="0">
              <a:buFontTx/>
              <a:buChar char="•"/>
            </a:pPr>
            <a:r>
              <a:rPr lang="ar-SA" sz="2000">
                <a:ea typeface="Calibri" pitchFamily="34" charset="0"/>
                <a:cs typeface="Simplified Arabic" pitchFamily="2" charset="-78"/>
              </a:rPr>
              <a:t>لا تحسب نفقة المضارب من مال المضاربة في الحضر والسفر</a:t>
            </a:r>
          </a:p>
          <a:p>
            <a:pPr algn="r" rtl="1" eaLnBrk="0" hangingPunct="0">
              <a:buFontTx/>
              <a:buChar char="•"/>
            </a:pPr>
            <a:r>
              <a:rPr lang="ar-SA" sz="2000">
                <a:ea typeface="Calibri" pitchFamily="34" charset="0"/>
                <a:cs typeface="Simplified Arabic" pitchFamily="2" charset="-78"/>
              </a:rPr>
              <a:t> تحسب نفقة المضارب من ماله المضاربة  في السفردون الحضر</a:t>
            </a:r>
          </a:p>
          <a:p>
            <a:pPr algn="r" rtl="1" eaLnBrk="0" hangingPunct="0">
              <a:buFontTx/>
              <a:buChar char="•"/>
            </a:pPr>
            <a:endParaRPr lang="ar-SA" sz="2000">
              <a:ea typeface="Calibri" pitchFamily="34" charset="0"/>
              <a:cs typeface="Simplified Arabic" pitchFamily="2" charset="-78"/>
            </a:endParaRPr>
          </a:p>
          <a:p>
            <a:pPr algn="r" rtl="1" eaLnBrk="0" hangingPunct="0">
              <a:buFontTx/>
              <a:buChar char="•"/>
            </a:pPr>
            <a:endParaRPr lang="ar-SA" sz="1400">
              <a:cs typeface="Simplified Arabic" pitchFamily="2" charset="-78"/>
            </a:endParaRPr>
          </a:p>
          <a:p>
            <a:pPr algn="r" rtl="1" eaLnBrk="0" hangingPunct="0">
              <a:buFontTx/>
              <a:buChar char="•"/>
            </a:pPr>
            <a:endParaRPr lang="ar-SA" sz="1400">
              <a:cs typeface="Simplified Arabic" pitchFamily="2" charset="-78"/>
            </a:endParaRPr>
          </a:p>
          <a:p>
            <a:pPr algn="r" rtl="1" eaLnBrk="0" hangingPunct="0">
              <a:buFontTx/>
              <a:buChar char="•"/>
            </a:pPr>
            <a:endParaRPr lang="ar-SA" sz="1400">
              <a:cs typeface="Simplified Arabic" pitchFamily="2" charset="-78"/>
            </a:endParaRPr>
          </a:p>
          <a:p>
            <a:pPr algn="r" rtl="1" eaLnBrk="0" hangingPunct="0">
              <a:buFontTx/>
              <a:buChar char="•"/>
            </a:pPr>
            <a:endParaRPr lang="ar-SA" sz="1400">
              <a:cs typeface="Simplified Arabic" pitchFamily="2" charset="-78"/>
            </a:endParaRPr>
          </a:p>
          <a:p>
            <a:pPr algn="r" rtl="1" eaLnBrk="0" hangingPunct="0">
              <a:buFontTx/>
              <a:buChar char="•"/>
            </a:pPr>
            <a:endParaRPr lang="en-US" sz="140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861558A6-1810-4F88-B8E9-DB3744D41B81}" type="slidenum">
              <a:rPr lang="en-US"/>
              <a:pPr>
                <a:defRPr/>
              </a:pPr>
              <a:t>21</a:t>
            </a:fld>
            <a:endParaRPr lang="en-US"/>
          </a:p>
        </p:txBody>
      </p:sp>
      <p:sp>
        <p:nvSpPr>
          <p:cNvPr id="28675" name="Rectangle 4"/>
          <p:cNvSpPr>
            <a:spLocks noChangeArrowheads="1"/>
          </p:cNvSpPr>
          <p:nvPr/>
        </p:nvSpPr>
        <p:spPr bwMode="auto">
          <a:xfrm>
            <a:off x="914400" y="457200"/>
            <a:ext cx="7848600" cy="2862263"/>
          </a:xfrm>
          <a:prstGeom prst="rect">
            <a:avLst/>
          </a:prstGeom>
          <a:noFill/>
          <a:ln w="9525">
            <a:noFill/>
            <a:miter lim="800000"/>
            <a:headEnd/>
            <a:tailEnd/>
          </a:ln>
        </p:spPr>
        <p:txBody>
          <a:bodyPr>
            <a:spAutoFit/>
          </a:bodyPr>
          <a:lstStyle/>
          <a:p>
            <a:pPr algn="r" rtl="1" eaLnBrk="0" hangingPunct="0"/>
            <a:endParaRPr lang="ar-SA" sz="2000">
              <a:ea typeface="Calibri" pitchFamily="34" charset="0"/>
              <a:cs typeface="Simplified Arabic" pitchFamily="2" charset="-78"/>
            </a:endParaRPr>
          </a:p>
          <a:p>
            <a:pPr algn="r" rtl="1" eaLnBrk="0" hangingPunct="0"/>
            <a:r>
              <a:rPr lang="ar-SA" sz="2000" b="1">
                <a:latin typeface="Gill Sans MT" pitchFamily="34" charset="0"/>
                <a:ea typeface="Calibri" pitchFamily="34" charset="0"/>
                <a:cs typeface="Simplified Arabic" pitchFamily="2" charset="-78"/>
              </a:rPr>
              <a:t>نفقة المضارب التي ذكرها الفقهاء هي نفقته الشخصية من مأكل وملبس وهي تعد في العصر الحاضرجزءا من النفقات غير المباشرة، وقد ذهب جمع من الفقهاء المعاصرين إلى أن المضاربة تتحمل فقط النفقات المباشرة من ذلك:</a:t>
            </a:r>
            <a:endParaRPr lang="en-US" sz="2400">
              <a:latin typeface="Gill Sans MT" pitchFamily="34" charset="0"/>
              <a:ea typeface="Calibri" pitchFamily="34" charset="0"/>
              <a:cs typeface="Simplified Arabic" pitchFamily="2" charset="-78"/>
            </a:endParaRPr>
          </a:p>
          <a:p>
            <a:pPr algn="r" rtl="1" eaLnBrk="0" hangingPunct="0"/>
            <a:endParaRPr lang="ar-SA" sz="2000">
              <a:ea typeface="Calibri" pitchFamily="34" charset="0"/>
              <a:cs typeface="Simplified Arabic" pitchFamily="2" charset="-78"/>
            </a:endParaRPr>
          </a:p>
          <a:p>
            <a:pPr algn="r" rtl="1" eaLnBrk="0" hangingPunct="0"/>
            <a:r>
              <a:rPr lang="ar-SA" sz="2000">
                <a:ea typeface="Calibri" pitchFamily="34" charset="0"/>
                <a:cs typeface="Simplified Arabic" pitchFamily="2" charset="-78"/>
              </a:rPr>
              <a:t>قرار ندوة البركة رقم ((4/1) بخصوص مصروفات المضاربة الذي أشار إلى أن المصروفات الإدارية العامة اللازمة لممارسة المصرف الإسلامي لأنشطته المختلفة يتحملها المصرف وحده، وذلك باعتبار أن هذه المصروفات تغطى بجزء من حصته من الربح الذي يتقاضاه كمضارب، حيث يتحمل المصرف ما يجب على المضارب أن يقوم به من أعمال. </a:t>
            </a:r>
          </a:p>
        </p:txBody>
      </p:sp>
      <p:sp>
        <p:nvSpPr>
          <p:cNvPr id="28676" name="Rectangle 5"/>
          <p:cNvSpPr>
            <a:spLocks noChangeArrowheads="1"/>
          </p:cNvSpPr>
          <p:nvPr/>
        </p:nvSpPr>
        <p:spPr bwMode="auto">
          <a:xfrm>
            <a:off x="1143000" y="3810000"/>
            <a:ext cx="7772400" cy="1200150"/>
          </a:xfrm>
          <a:prstGeom prst="rect">
            <a:avLst/>
          </a:prstGeom>
          <a:noFill/>
          <a:ln w="9525">
            <a:noFill/>
            <a:miter lim="800000"/>
            <a:headEnd/>
            <a:tailEnd/>
          </a:ln>
        </p:spPr>
        <p:txBody>
          <a:bodyPr>
            <a:spAutoFit/>
          </a:bodyPr>
          <a:lstStyle/>
          <a:p>
            <a:pPr algn="r" rtl="1" eaLnBrk="0" hangingPunct="0"/>
            <a:r>
              <a:rPr lang="ar-SA" sz="2000" b="1">
                <a:latin typeface="Calibri" pitchFamily="34" charset="0"/>
                <a:ea typeface="Calibri" pitchFamily="34" charset="0"/>
                <a:cs typeface="Simplified Arabic" pitchFamily="2" charset="-78"/>
              </a:rPr>
              <a:t>والذي أرجحه هو ما ذهب إليه شيخ الإسلام ابن تيمية أن نفقة المضارب يمكن أن يتحملها مال المضاربة بالشرط .وإذا لم يكن هناك شرط فيرجع إلى العادة.لأن الاصل في الشروط الحل إلا شرطا أحل حراما أو حرم حلالاً</a:t>
            </a:r>
            <a:r>
              <a:rPr lang="ar-SA" b="1">
                <a:solidFill>
                  <a:srgbClr val="0000FF"/>
                </a:solidFill>
                <a:ea typeface="Calibri" pitchFamily="34" charset="0"/>
                <a:cs typeface="Simplified Arabic" pitchFamily="2" charset="-78"/>
              </a:rPr>
              <a:t>.</a:t>
            </a:r>
            <a:r>
              <a:rPr lang="ar-SA" b="1">
                <a:ea typeface="Calibri" pitchFamily="34" charset="0"/>
                <a:cs typeface="Simplified Arabic" pitchFamily="2" charset="-78"/>
              </a:rPr>
              <a:t> </a:t>
            </a:r>
            <a:endParaRPr lang="en-US" b="1">
              <a:solidFill>
                <a:srgbClr val="0000FF"/>
              </a:solidFill>
              <a:ea typeface="Calibri" pitchFamily="34" charset="0"/>
              <a:cs typeface="Simplified Arabic" pitchFamily="2" charset="-78"/>
            </a:endParaRPr>
          </a:p>
          <a:p>
            <a:pPr algn="r" rtl="1" eaLnBrk="0" hangingPunct="0">
              <a:buFontTx/>
              <a:buChar char="•"/>
            </a:pPr>
            <a:endParaRPr lang="ar-SA" sz="1200">
              <a:cs typeface="Simplified Arabic"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D386D189-A795-4B24-874A-5B2F6375128C}" type="slidenum">
              <a:rPr lang="en-US"/>
              <a:pPr>
                <a:defRPr/>
              </a:pPr>
              <a:t>22</a:t>
            </a:fld>
            <a:endParaRPr lang="en-US"/>
          </a:p>
        </p:txBody>
      </p:sp>
      <p:sp>
        <p:nvSpPr>
          <p:cNvPr id="29699" name="Rectangle 7"/>
          <p:cNvSpPr>
            <a:spLocks noChangeArrowheads="1"/>
          </p:cNvSpPr>
          <p:nvPr/>
        </p:nvSpPr>
        <p:spPr bwMode="auto">
          <a:xfrm>
            <a:off x="990600" y="1720850"/>
            <a:ext cx="7696200" cy="2678113"/>
          </a:xfrm>
          <a:prstGeom prst="rect">
            <a:avLst/>
          </a:prstGeom>
          <a:noFill/>
          <a:ln w="9525">
            <a:noFill/>
            <a:miter lim="800000"/>
            <a:headEnd/>
            <a:tailEnd/>
          </a:ln>
        </p:spPr>
        <p:txBody>
          <a:bodyPr>
            <a:spAutoFit/>
          </a:bodyPr>
          <a:lstStyle/>
          <a:p>
            <a:pPr algn="ctr" rtl="1">
              <a:buFont typeface="Wingdings 2" pitchFamily="18" charset="2"/>
              <a:buNone/>
            </a:pPr>
            <a:r>
              <a:rPr lang="ar-SA" sz="2400" b="1">
                <a:latin typeface="Gill Sans MT" pitchFamily="34" charset="0"/>
                <a:ea typeface="Majalla UI"/>
                <a:cs typeface="Majalla UI"/>
              </a:rPr>
              <a:t>ثامناً: </a:t>
            </a:r>
            <a:r>
              <a:rPr lang="ar-SA" sz="2400" b="1">
                <a:cs typeface="Simplified Arabic" pitchFamily="2" charset="-78"/>
              </a:rPr>
              <a:t>قياس النفقات/ التكاليف  غير المباشرة بنفقات المضارب الشخصية</a:t>
            </a:r>
            <a:endParaRPr lang="ar-SA" sz="2400" b="1">
              <a:ea typeface="Calibri" pitchFamily="34" charset="0"/>
              <a:cs typeface="Simplified Arabic" pitchFamily="2" charset="-78"/>
            </a:endParaRPr>
          </a:p>
          <a:p>
            <a:pPr algn="r" rtl="1">
              <a:buFont typeface="Wingdings 2" pitchFamily="18" charset="2"/>
              <a:buNone/>
            </a:pPr>
            <a:endParaRPr lang="ar-SA">
              <a:ea typeface="Calibri" pitchFamily="34" charset="0"/>
              <a:cs typeface="Simplified Arabic" pitchFamily="2" charset="-78"/>
            </a:endParaRPr>
          </a:p>
          <a:p>
            <a:pPr algn="r" rtl="1">
              <a:buFont typeface="Wingdings 2" pitchFamily="18" charset="2"/>
              <a:buNone/>
            </a:pPr>
            <a:r>
              <a:rPr lang="ar-SA">
                <a:ea typeface="Calibri" pitchFamily="34" charset="0"/>
                <a:cs typeface="Simplified Arabic" pitchFamily="2" charset="-78"/>
              </a:rPr>
              <a:t>هناك وجه لاعتبار النفقات غير المباشرة التي يتكبدها المضارب في العصر الحاضر بالنفقات الشخصية للمضارب في الماضي، وذلك لأن المضاربين في العصر الحاضر أغلبهم شخصيات اعتبارية:</a:t>
            </a:r>
          </a:p>
          <a:p>
            <a:pPr algn="r" rtl="1">
              <a:buFont typeface="Wingdings 2" pitchFamily="18" charset="2"/>
              <a:buNone/>
            </a:pPr>
            <a:endParaRPr lang="ar-SA">
              <a:ea typeface="Calibri" pitchFamily="34" charset="0"/>
              <a:cs typeface="Simplified Arabic" pitchFamily="2" charset="-78"/>
            </a:endParaRPr>
          </a:p>
          <a:p>
            <a:pPr algn="r" rtl="1">
              <a:buFont typeface="Wingdings 2" pitchFamily="18" charset="2"/>
              <a:buNone/>
            </a:pPr>
            <a:r>
              <a:rPr lang="ar-SA">
                <a:ea typeface="Calibri" pitchFamily="34" charset="0"/>
                <a:cs typeface="Simplified Arabic" pitchFamily="2" charset="-78"/>
              </a:rPr>
              <a:t>وبالتالي فإن العمل الذي يقوم به المضارب في العادة يتمثل في الأعمال الإدارية اللازمة لتنفيذ العمل،بالاضافة تكاليف المكان والاجهزة التي يتم تنفيذ العمل بواسطتها ، وكما يقول صاحب المغني :وعلى العامل أن يتولى بنفسه ما جرت العادة أن يتولاه المضارب بنفسه ولا أجر عليه لأنه مستحق للربح في مقابلته فإن استأجر من يفعل ذلك فالاجر عليه خاصة لان العمل عليه.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03238" y="914400"/>
            <a:ext cx="8183562" cy="5121275"/>
          </a:xfrm>
        </p:spPr>
        <p:txBody>
          <a:bodyPr/>
          <a:lstStyle/>
          <a:p>
            <a:pPr eaLnBrk="1" fontAlgn="auto" hangingPunct="1">
              <a:spcAft>
                <a:spcPts val="0"/>
              </a:spcAft>
              <a:defRPr/>
            </a:pPr>
            <a:r>
              <a:rPr lang="ar-SA" smtClean="0">
                <a:solidFill>
                  <a:schemeClr val="tx2">
                    <a:satMod val="130000"/>
                  </a:schemeClr>
                </a:solidFill>
              </a:rPr>
              <a:t/>
            </a:r>
            <a:br>
              <a:rPr lang="ar-SA" smtClean="0">
                <a:solidFill>
                  <a:schemeClr val="tx2">
                    <a:satMod val="130000"/>
                  </a:schemeClr>
                </a:solidFill>
              </a:rPr>
            </a:br>
            <a:r>
              <a:rPr lang="ar-SA" smtClean="0">
                <a:solidFill>
                  <a:schemeClr val="tx2">
                    <a:satMod val="130000"/>
                  </a:schemeClr>
                </a:solidFill>
              </a:rPr>
              <a:t/>
            </a:r>
            <a:br>
              <a:rPr lang="ar-SA" smtClean="0">
                <a:solidFill>
                  <a:schemeClr val="tx2">
                    <a:satMod val="130000"/>
                  </a:schemeClr>
                </a:solidFill>
              </a:rPr>
            </a:br>
            <a:r>
              <a:rPr lang="ar-SA" smtClean="0">
                <a:solidFill>
                  <a:schemeClr val="tx2">
                    <a:satMod val="130000"/>
                  </a:schemeClr>
                </a:solidFill>
              </a:rPr>
              <a:t/>
            </a:r>
            <a:br>
              <a:rPr lang="ar-SA" smtClean="0">
                <a:solidFill>
                  <a:schemeClr val="tx2">
                    <a:satMod val="130000"/>
                  </a:schemeClr>
                </a:solidFill>
              </a:rPr>
            </a:br>
            <a:r>
              <a:rPr lang="ar-SA" smtClean="0">
                <a:solidFill>
                  <a:schemeClr val="tx2">
                    <a:satMod val="130000"/>
                  </a:schemeClr>
                </a:solidFill>
              </a:rPr>
              <a:t/>
            </a:r>
            <a:br>
              <a:rPr lang="ar-SA" smtClean="0">
                <a:solidFill>
                  <a:schemeClr val="tx2">
                    <a:satMod val="130000"/>
                  </a:schemeClr>
                </a:solidFill>
              </a:rPr>
            </a:br>
            <a:endParaRPr lang="en-US" dirty="0">
              <a:solidFill>
                <a:schemeClr val="tx2">
                  <a:satMod val="130000"/>
                </a:schemeClr>
              </a:solidFill>
            </a:endParaRPr>
          </a:p>
        </p:txBody>
      </p:sp>
      <p:sp>
        <p:nvSpPr>
          <p:cNvPr id="4" name="Slide Number Placeholder 3"/>
          <p:cNvSpPr>
            <a:spLocks noGrp="1"/>
          </p:cNvSpPr>
          <p:nvPr>
            <p:ph type="sldNum" sz="quarter" idx="12"/>
          </p:nvPr>
        </p:nvSpPr>
        <p:spPr/>
        <p:txBody>
          <a:bodyPr/>
          <a:lstStyle/>
          <a:p>
            <a:pPr>
              <a:defRPr/>
            </a:pPr>
            <a:fld id="{CB35D5D8-8530-41A9-837A-DC71106E7E0A}" type="slidenum">
              <a:rPr lang="en-US"/>
              <a:pPr>
                <a:defRPr/>
              </a:pPr>
              <a:t>23</a:t>
            </a:fld>
            <a:endParaRPr lang="en-US"/>
          </a:p>
        </p:txBody>
      </p:sp>
      <p:sp>
        <p:nvSpPr>
          <p:cNvPr id="30724" name="Rectangle 4"/>
          <p:cNvSpPr>
            <a:spLocks noChangeArrowheads="1"/>
          </p:cNvSpPr>
          <p:nvPr/>
        </p:nvSpPr>
        <p:spPr bwMode="auto">
          <a:xfrm>
            <a:off x="990600" y="336550"/>
            <a:ext cx="7543800" cy="5448300"/>
          </a:xfrm>
          <a:prstGeom prst="rect">
            <a:avLst/>
          </a:prstGeom>
          <a:noFill/>
          <a:ln w="9525">
            <a:noFill/>
            <a:miter lim="800000"/>
            <a:headEnd/>
            <a:tailEnd/>
          </a:ln>
        </p:spPr>
        <p:txBody>
          <a:bodyPr>
            <a:spAutoFit/>
          </a:bodyPr>
          <a:lstStyle/>
          <a:p>
            <a:pPr algn="ctr" rtl="1">
              <a:buFont typeface="Wingdings 2" pitchFamily="18" charset="2"/>
              <a:buNone/>
            </a:pPr>
            <a:r>
              <a:rPr lang="ar-SA" sz="2400" b="1">
                <a:ea typeface="Calibri" pitchFamily="34" charset="0"/>
                <a:cs typeface="Simplified Arabic" pitchFamily="2" charset="-78"/>
              </a:rPr>
              <a:t>تاسعاً: تحميل المضاربة بالنفقات المباشرة </a:t>
            </a:r>
          </a:p>
          <a:p>
            <a:pPr algn="r" rtl="1">
              <a:buFont typeface="Wingdings 2" pitchFamily="18" charset="2"/>
              <a:buNone/>
            </a:pPr>
            <a:endParaRPr lang="ar-SA">
              <a:ea typeface="Calibri" pitchFamily="34" charset="0"/>
              <a:cs typeface="Simplified Arabic" pitchFamily="2" charset="-78"/>
            </a:endParaRPr>
          </a:p>
          <a:p>
            <a:pPr algn="r" rtl="1">
              <a:buFont typeface="Wingdings 2" pitchFamily="18" charset="2"/>
              <a:buNone/>
            </a:pPr>
            <a:r>
              <a:rPr lang="ar-SA">
                <a:ea typeface="Calibri" pitchFamily="34" charset="0"/>
                <a:cs typeface="Simplified Arabic" pitchFamily="2" charset="-78"/>
              </a:rPr>
              <a:t>تحميل المضاربة بالنفقات المباشرة وحدها أسلوب ناجح للحد من المخاطر الأخلاقية في المضاربة:</a:t>
            </a:r>
          </a:p>
          <a:p>
            <a:pPr algn="r" rtl="1">
              <a:buFont typeface="Wingdings 2" pitchFamily="18" charset="2"/>
              <a:buNone/>
            </a:pPr>
            <a:endParaRPr lang="ar-SA">
              <a:ea typeface="Calibri" pitchFamily="34" charset="0"/>
              <a:cs typeface="Simplified Arabic" pitchFamily="2" charset="-78"/>
            </a:endParaRPr>
          </a:p>
          <a:p>
            <a:pPr algn="r" rtl="1">
              <a:buFont typeface="Wingdings 2" pitchFamily="18" charset="2"/>
              <a:buNone/>
            </a:pPr>
            <a:r>
              <a:rPr lang="ar-SA">
                <a:ea typeface="Calibri" pitchFamily="34" charset="0"/>
                <a:cs typeface="Simplified Arabic" pitchFamily="2" charset="-78"/>
              </a:rPr>
              <a:t>1/9 لكي تكون المضاربة منتجا مصرفيا يجب أن يكون المصرف قادرا على تقدير حجم المخاطر فيها، وتتيح عملية تحميل المضاربة بالنفقات المباشرة وحدها والاتفاق على توزيع الربح الإجمالي بين المصرف والمضارب ،يتيح للمصرف معرفة حصته من الربح على وجه التقريب وهذا يخفض ما يسميه المصرفيون بمخاطر الدخل.</a:t>
            </a:r>
          </a:p>
          <a:p>
            <a:pPr algn="r" rtl="1">
              <a:buFont typeface="Wingdings 2" pitchFamily="18" charset="2"/>
              <a:buNone/>
            </a:pPr>
            <a:endParaRPr lang="ar-SA">
              <a:ea typeface="Calibri" pitchFamily="34" charset="0"/>
              <a:cs typeface="Simplified Arabic" pitchFamily="2" charset="-78"/>
            </a:endParaRPr>
          </a:p>
          <a:p>
            <a:pPr algn="r" rtl="1">
              <a:buFont typeface="Wingdings 2" pitchFamily="18" charset="2"/>
              <a:buNone/>
            </a:pPr>
            <a:r>
              <a:rPr lang="ar-SA">
                <a:ea typeface="Calibri" pitchFamily="34" charset="0"/>
                <a:cs typeface="Simplified Arabic" pitchFamily="2" charset="-78"/>
              </a:rPr>
              <a:t>2/9 الحد من ادعاء المضارب أنه باع بخسارة حيث إنه يصعب في هذه الحالة التلاعب في تكاليف البيع والشراء لأنها تكون في العادة وفق فواتير معتمدة .</a:t>
            </a:r>
          </a:p>
          <a:p>
            <a:pPr algn="r" rtl="1">
              <a:buFont typeface="Wingdings 2" pitchFamily="18" charset="2"/>
              <a:buNone/>
            </a:pPr>
            <a:endParaRPr lang="ar-SA">
              <a:ea typeface="Calibri" pitchFamily="34" charset="0"/>
              <a:cs typeface="Simplified Arabic" pitchFamily="2" charset="-78"/>
            </a:endParaRPr>
          </a:p>
          <a:p>
            <a:pPr algn="r" rtl="1">
              <a:buFont typeface="Wingdings 2" pitchFamily="18" charset="2"/>
              <a:buNone/>
            </a:pPr>
            <a:r>
              <a:rPr lang="ar-SA">
                <a:ea typeface="Calibri" pitchFamily="34" charset="0"/>
                <a:cs typeface="Simplified Arabic" pitchFamily="2" charset="-78"/>
              </a:rPr>
              <a:t>3/9 يحد هذا الإجراء من إمكانية تلاعب المضارب في بنود الميزانية مثل رفع المستقطع نظير إهلاكات الأصول، رفع معدل الاحتياطي .</a:t>
            </a:r>
          </a:p>
          <a:p>
            <a:pPr algn="r" rtl="1">
              <a:buFont typeface="Wingdings 2" pitchFamily="18" charset="2"/>
              <a:buNone/>
            </a:pPr>
            <a:endParaRPr lang="ar-SA">
              <a:ea typeface="Calibri" pitchFamily="34" charset="0"/>
              <a:cs typeface="Simplified Arabic" pitchFamily="2" charset="-78"/>
            </a:endParaRPr>
          </a:p>
          <a:p>
            <a:pPr algn="r" rtl="1">
              <a:buFont typeface="Wingdings 2" pitchFamily="18" charset="2"/>
              <a:buNone/>
            </a:pPr>
            <a:r>
              <a:rPr lang="ar-SA">
                <a:ea typeface="Calibri" pitchFamily="34" charset="0"/>
                <a:cs typeface="Simplified Arabic" pitchFamily="2" charset="-78"/>
              </a:rPr>
              <a:t>4/9 وفق هذا الإجراء لا يكون للمضارب دافع لزيادة مكافآت وحوافز الموظفين على حساب المضاربة.</a:t>
            </a:r>
          </a:p>
          <a:p>
            <a:pPr algn="r" rtl="1">
              <a:buFont typeface="Wingdings 2" pitchFamily="18" charset="2"/>
              <a:buNone/>
            </a:pPr>
            <a:endParaRPr lang="ar-SA">
              <a:ea typeface="Calibri" pitchFamily="34" charset="0"/>
              <a:cs typeface="Simplified Arabic" pitchFamily="2" charset="-78"/>
            </a:endParaRPr>
          </a:p>
          <a:p>
            <a:pPr algn="r" rtl="1">
              <a:buFont typeface="Wingdings 2" pitchFamily="18" charset="2"/>
              <a:buNone/>
            </a:pPr>
            <a:r>
              <a:rPr lang="ar-SA">
                <a:ea typeface="Calibri" pitchFamily="34" charset="0"/>
                <a:cs typeface="Simplified Arabic" pitchFamily="2" charset="-78"/>
              </a:rPr>
              <a:t>5/9 هذا الاقتراح لا يتطلب من المصارف أكثر من إجراءات المتابعة المعتادة التي تقوم بها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990600" y="1447800"/>
            <a:ext cx="7497763" cy="4800600"/>
          </a:xfrm>
        </p:spPr>
        <p:txBody>
          <a:bodyPr/>
          <a:lstStyle/>
          <a:p>
            <a:pPr algn="ctr" rtl="1" eaLnBrk="1" hangingPunct="1">
              <a:buFont typeface="Wingdings 2" pitchFamily="18" charset="2"/>
              <a:buNone/>
            </a:pPr>
            <a:r>
              <a:rPr lang="ar-SA" sz="2400" b="1" smtClean="0">
                <a:latin typeface="Arial" pitchFamily="34" charset="0"/>
                <a:ea typeface="Calibri" pitchFamily="34" charset="0"/>
                <a:cs typeface="Simplified Arabic" pitchFamily="2" charset="-78"/>
              </a:rPr>
              <a:t>عاشراً:   اشتراط تثبيت الأجور خلال مدة المضاربة:</a:t>
            </a:r>
          </a:p>
          <a:p>
            <a:pPr algn="r" rtl="1" eaLnBrk="1" hangingPunct="1">
              <a:buFont typeface="Wingdings 2" pitchFamily="18" charset="2"/>
              <a:buNone/>
            </a:pPr>
            <a:r>
              <a:rPr lang="ar-SA" sz="2000" smtClean="0">
                <a:latin typeface="Arial" pitchFamily="34" charset="0"/>
                <a:ea typeface="Calibri" pitchFamily="34" charset="0"/>
                <a:cs typeface="Simplified Arabic" pitchFamily="2" charset="-78"/>
              </a:rPr>
              <a:t>	</a:t>
            </a:r>
          </a:p>
          <a:p>
            <a:pPr algn="r" rtl="1" eaLnBrk="1" hangingPunct="1">
              <a:buFont typeface="Wingdings 2" pitchFamily="18" charset="2"/>
              <a:buNone/>
            </a:pPr>
            <a:endParaRPr lang="ar-SA" sz="2000" smtClean="0">
              <a:latin typeface="Arial" pitchFamily="34" charset="0"/>
              <a:ea typeface="Calibri" pitchFamily="34" charset="0"/>
              <a:cs typeface="Simplified Arabic" pitchFamily="2" charset="-78"/>
            </a:endParaRPr>
          </a:p>
          <a:p>
            <a:pPr algn="r" rtl="1" eaLnBrk="1" hangingPunct="1">
              <a:buFont typeface="Wingdings 2" pitchFamily="18" charset="2"/>
              <a:buNone/>
            </a:pPr>
            <a:r>
              <a:rPr lang="ar-SA" sz="2000" smtClean="0">
                <a:latin typeface="Arial" pitchFamily="34" charset="0"/>
                <a:ea typeface="Calibri" pitchFamily="34" charset="0"/>
                <a:cs typeface="Simplified Arabic" pitchFamily="2" charset="-78"/>
              </a:rPr>
              <a:t>	لا يكتمل هذا الاقتراح دون الإشارة إلي أنه وفي الحالات التي تكون فيها أجور الموظفين الذين يديرون نشاط المضاربة جزءاً من نفقات المضاربة المباشرة في مثل هذا الحالات يجب أن يتضمن عقد المضاربة شرطا مفاده أن على المضارب تثبيت الأجور خلال مدة المضاربة.وهو شرط لا نرى أنه يتعارض مع الشروط الشرعية للمضاربة حيث أنه من الشروط التي فيها مصلحة الطرفين. </a:t>
            </a:r>
          </a:p>
          <a:p>
            <a:pPr algn="r" rtl="1" eaLnBrk="1" hangingPunct="1">
              <a:buFont typeface="Wingdings 2" pitchFamily="18" charset="2"/>
              <a:buNone/>
            </a:pPr>
            <a:endParaRPr lang="ar-SA" sz="2000" smtClean="0">
              <a:latin typeface="Arial" pitchFamily="34" charset="0"/>
              <a:ea typeface="Calibri" pitchFamily="34" charset="0"/>
              <a:cs typeface="Simplified Arabic" pitchFamily="2" charset="-78"/>
            </a:endParaRPr>
          </a:p>
        </p:txBody>
      </p:sp>
      <p:sp>
        <p:nvSpPr>
          <p:cNvPr id="4" name="Slide Number Placeholder 3"/>
          <p:cNvSpPr>
            <a:spLocks noGrp="1"/>
          </p:cNvSpPr>
          <p:nvPr>
            <p:ph type="sldNum" sz="quarter" idx="12"/>
          </p:nvPr>
        </p:nvSpPr>
        <p:spPr/>
        <p:txBody>
          <a:bodyPr/>
          <a:lstStyle/>
          <a:p>
            <a:pPr>
              <a:defRPr/>
            </a:pPr>
            <a:fld id="{776FF3D1-DAF0-4CFB-951A-8C1D054238C7}" type="slidenum">
              <a:rPr lang="en-US"/>
              <a:pPr>
                <a:defRPr/>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5086F6B-B4C5-4DCD-A1C6-3EB8ED6262D6}" type="slidenum">
              <a:rPr lang="en-US"/>
              <a:pPr>
                <a:defRPr/>
              </a:pPr>
              <a:t>25</a:t>
            </a:fld>
            <a:endParaRPr lang="en-US"/>
          </a:p>
        </p:txBody>
      </p:sp>
      <p:sp>
        <p:nvSpPr>
          <p:cNvPr id="32771" name="Rectangle 4"/>
          <p:cNvSpPr>
            <a:spLocks noChangeArrowheads="1"/>
          </p:cNvSpPr>
          <p:nvPr/>
        </p:nvSpPr>
        <p:spPr bwMode="auto">
          <a:xfrm>
            <a:off x="990600" y="1524000"/>
            <a:ext cx="7620000" cy="5354638"/>
          </a:xfrm>
          <a:prstGeom prst="rect">
            <a:avLst/>
          </a:prstGeom>
          <a:noFill/>
          <a:ln w="9525">
            <a:noFill/>
            <a:miter lim="800000"/>
            <a:headEnd/>
            <a:tailEnd/>
          </a:ln>
        </p:spPr>
        <p:txBody>
          <a:bodyPr>
            <a:spAutoFit/>
          </a:bodyPr>
          <a:lstStyle/>
          <a:p>
            <a:pPr algn="r" rtl="1"/>
            <a:endParaRPr lang="ar-SA">
              <a:latin typeface="Gill Sans MT" pitchFamily="34" charset="0"/>
              <a:cs typeface="Simplified Arabic" pitchFamily="2" charset="-78"/>
            </a:endParaRPr>
          </a:p>
          <a:p>
            <a:pPr algn="r" rtl="1"/>
            <a:r>
              <a:rPr lang="ar-SA">
                <a:latin typeface="Gill Sans MT" pitchFamily="34" charset="0"/>
                <a:cs typeface="Simplified Arabic" pitchFamily="2" charset="-78"/>
              </a:rPr>
              <a:t>يقوم النموذج المقترح على مرحلتين تتضمن كلا منهما شروطا خاصة بها وذلك على النحو التالي:</a:t>
            </a:r>
          </a:p>
          <a:p>
            <a:pPr algn="r" rtl="1"/>
            <a:endParaRPr lang="ar-SA">
              <a:latin typeface="Gill Sans MT" pitchFamily="34" charset="0"/>
              <a:cs typeface="Simplified Arabic" pitchFamily="2" charset="-78"/>
            </a:endParaRPr>
          </a:p>
          <a:p>
            <a:pPr algn="r" rtl="1"/>
            <a:r>
              <a:rPr lang="ar-SA">
                <a:latin typeface="Gill Sans MT" pitchFamily="34" charset="0"/>
                <a:cs typeface="Simplified Arabic" pitchFamily="2" charset="-78"/>
              </a:rPr>
              <a:t>  </a:t>
            </a:r>
            <a:r>
              <a:rPr lang="ar-SA" b="1">
                <a:latin typeface="Gill Sans MT" pitchFamily="34" charset="0"/>
                <a:cs typeface="Simplified Arabic" pitchFamily="2" charset="-78"/>
              </a:rPr>
              <a:t>مرحلة منح التمويل بالمضاربة</a:t>
            </a:r>
            <a:r>
              <a:rPr lang="ar-SA">
                <a:latin typeface="Gill Sans MT" pitchFamily="34" charset="0"/>
                <a:cs typeface="Simplified Arabic" pitchFamily="2" charset="-78"/>
              </a:rPr>
              <a:t>:</a:t>
            </a:r>
            <a:br>
              <a:rPr lang="ar-SA">
                <a:latin typeface="Gill Sans MT" pitchFamily="34" charset="0"/>
                <a:cs typeface="Simplified Arabic" pitchFamily="2" charset="-78"/>
              </a:rPr>
            </a:br>
            <a:r>
              <a:rPr lang="ar-SA">
                <a:latin typeface="Gill Sans MT" pitchFamily="34" charset="0"/>
                <a:cs typeface="Simplified Arabic" pitchFamily="2" charset="-78"/>
              </a:rPr>
              <a:t>1- الانتقاء السليم والمدروس للعملاء ويفضل الشركات الكبيرة أو التي لها سجل ائتماني جيد، وإدارة     محاسبية جيدة ،وقدرات بشرية متميزة.</a:t>
            </a:r>
            <a:br>
              <a:rPr lang="ar-SA">
                <a:latin typeface="Gill Sans MT" pitchFamily="34" charset="0"/>
                <a:cs typeface="Simplified Arabic" pitchFamily="2" charset="-78"/>
              </a:rPr>
            </a:br>
            <a:r>
              <a:rPr lang="ar-SA">
                <a:latin typeface="Gill Sans MT" pitchFamily="34" charset="0"/>
                <a:cs typeface="Simplified Arabic" pitchFamily="2" charset="-78"/>
              </a:rPr>
              <a:t>2- دراسة جدوى للمشروع المطلوب تمويله بالمضاربة، ويفضل المشروعات التجارية /الصناعية التي لها دورة مبيعات قصيرة أو متوسطة الأجل.</a:t>
            </a:r>
          </a:p>
          <a:p>
            <a:pPr algn="r" rtl="1"/>
            <a:r>
              <a:rPr lang="ar-SA">
                <a:latin typeface="Gill Sans MT" pitchFamily="34" charset="0"/>
                <a:cs typeface="Simplified Arabic" pitchFamily="2" charset="-78"/>
              </a:rPr>
              <a:t/>
            </a:r>
            <a:br>
              <a:rPr lang="ar-SA">
                <a:latin typeface="Gill Sans MT" pitchFamily="34" charset="0"/>
                <a:cs typeface="Simplified Arabic" pitchFamily="2" charset="-78"/>
              </a:rPr>
            </a:br>
            <a:r>
              <a:rPr lang="ar-SA" b="1">
                <a:latin typeface="Gill Sans MT" pitchFamily="34" charset="0"/>
                <a:cs typeface="Simplified Arabic" pitchFamily="2" charset="-78"/>
              </a:rPr>
              <a:t>مرحلة توقيع  اتفاقية المضاربة يجب أن تتضمن</a:t>
            </a:r>
            <a:r>
              <a:rPr lang="ar-SA">
                <a:latin typeface="Gill Sans MT" pitchFamily="34" charset="0"/>
                <a:cs typeface="Simplified Arabic" pitchFamily="2" charset="-78"/>
              </a:rPr>
              <a:t>:</a:t>
            </a:r>
            <a:br>
              <a:rPr lang="ar-SA">
                <a:latin typeface="Gill Sans MT" pitchFamily="34" charset="0"/>
                <a:cs typeface="Simplified Arabic" pitchFamily="2" charset="-78"/>
              </a:rPr>
            </a:br>
            <a:r>
              <a:rPr lang="ar-SA">
                <a:latin typeface="Gill Sans MT" pitchFamily="34" charset="0"/>
                <a:cs typeface="Simplified Arabic" pitchFamily="2" charset="-78"/>
              </a:rPr>
              <a:t>1-تمكين المضارب من استغلال راس مال المضاربة وفقاً لحاجته، أي عدم تسليم راس المال جميعه للمضارب دفعة واحدة.</a:t>
            </a:r>
            <a:br>
              <a:rPr lang="ar-SA">
                <a:latin typeface="Gill Sans MT" pitchFamily="34" charset="0"/>
                <a:cs typeface="Simplified Arabic" pitchFamily="2" charset="-78"/>
              </a:rPr>
            </a:br>
            <a:r>
              <a:rPr lang="ar-SA">
                <a:latin typeface="Gill Sans MT" pitchFamily="34" charset="0"/>
                <a:cs typeface="Simplified Arabic" pitchFamily="2" charset="-78"/>
              </a:rPr>
              <a:t>2-اشتراط ضمان راس المال المضاربة والعائد في حالات التعدي أو التقصير أو مخالفة شروط العقد.</a:t>
            </a:r>
            <a:br>
              <a:rPr lang="ar-SA">
                <a:latin typeface="Gill Sans MT" pitchFamily="34" charset="0"/>
                <a:cs typeface="Simplified Arabic" pitchFamily="2" charset="-78"/>
              </a:rPr>
            </a:br>
            <a:r>
              <a:rPr lang="ar-SA">
                <a:latin typeface="Gill Sans MT" pitchFamily="34" charset="0"/>
                <a:cs typeface="Simplified Arabic" pitchFamily="2" charset="-78"/>
              </a:rPr>
              <a:t>3-تحمل المضارب باعتباره شخصية اعتبارية جميع التكاليف غير المباشرة، على أن تتحمل المضاربة جميع التكاليف المباشرة</a:t>
            </a:r>
          </a:p>
          <a:p>
            <a:pPr algn="r" rtl="1"/>
            <a:r>
              <a:rPr lang="ar-SA">
                <a:latin typeface="Gill Sans MT" pitchFamily="34" charset="0"/>
                <a:cs typeface="Simplified Arabic" pitchFamily="2" charset="-78"/>
              </a:rPr>
              <a:t>4-بالنسبة لبنود الأجور التي قد تسهم في إدارة المضاربة يجب أن يتضمن العقد بنداً يشترط فيه ثبات الأجور خلال فترة المضاربة.</a:t>
            </a:r>
            <a:br>
              <a:rPr lang="ar-SA">
                <a:latin typeface="Gill Sans MT" pitchFamily="34" charset="0"/>
                <a:cs typeface="Simplified Arabic" pitchFamily="2" charset="-78"/>
              </a:rPr>
            </a:br>
            <a:r>
              <a:rPr lang="ar-SA">
                <a:latin typeface="Gill Sans MT" pitchFamily="34" charset="0"/>
                <a:cs typeface="Simplified Arabic" pitchFamily="2" charset="-78"/>
              </a:rPr>
              <a:t>5-وفقاً للبند (3) أعلاه فإن الربح القابل للقسمة يكون هو الربح الإجمالي وليس صافي الربح</a:t>
            </a:r>
          </a:p>
          <a:p>
            <a:pPr algn="r" rtl="1"/>
            <a:r>
              <a:rPr lang="ar-SA">
                <a:latin typeface="Gill Sans MT" pitchFamily="34" charset="0"/>
                <a:ea typeface="Calibri" pitchFamily="34" charset="0"/>
                <a:cs typeface="Simplified Arabic" pitchFamily="2" charset="-78"/>
              </a:rPr>
              <a:t>	أي : الربح الإجمالي = الإيرادات – النفقات المباشرة</a:t>
            </a:r>
            <a:endParaRPr lang="ar-SA">
              <a:ea typeface="Calibri" pitchFamily="34" charset="0"/>
              <a:cs typeface="Simplified Arabic" pitchFamily="2" charset="-78"/>
            </a:endParaRPr>
          </a:p>
        </p:txBody>
      </p:sp>
      <p:sp>
        <p:nvSpPr>
          <p:cNvPr id="32772" name="Rectangle 5"/>
          <p:cNvSpPr>
            <a:spLocks noChangeArrowheads="1"/>
          </p:cNvSpPr>
          <p:nvPr/>
        </p:nvSpPr>
        <p:spPr bwMode="auto">
          <a:xfrm>
            <a:off x="2209800" y="990600"/>
            <a:ext cx="5105400" cy="523875"/>
          </a:xfrm>
          <a:prstGeom prst="rect">
            <a:avLst/>
          </a:prstGeom>
          <a:noFill/>
          <a:ln w="9525">
            <a:noFill/>
            <a:miter lim="800000"/>
            <a:headEnd/>
            <a:tailEnd/>
          </a:ln>
        </p:spPr>
        <p:txBody>
          <a:bodyPr>
            <a:spAutoFit/>
          </a:bodyPr>
          <a:lstStyle/>
          <a:p>
            <a:pPr algn="ctr" rtl="1"/>
            <a:r>
              <a:rPr lang="ar-SA" sz="2800" b="1">
                <a:latin typeface="Gill Sans MT" pitchFamily="34" charset="0"/>
                <a:cs typeface="Simplified Arabic" pitchFamily="2" charset="-78"/>
              </a:rPr>
              <a:t>عاشراً:النموذج المقترح</a:t>
            </a:r>
            <a:endParaRPr lang="en-US" sz="2800" b="1">
              <a:latin typeface="Gill Sans MT"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A9B835D-FF9A-4D6F-98DB-9504DA69FB0F}" type="slidenum">
              <a:rPr lang="en-US"/>
              <a:pPr>
                <a:defRPr/>
              </a:pPr>
              <a:t>26</a:t>
            </a:fld>
            <a:endParaRPr lang="en-US"/>
          </a:p>
        </p:txBody>
      </p:sp>
      <p:sp>
        <p:nvSpPr>
          <p:cNvPr id="33795" name="Rectangle 4"/>
          <p:cNvSpPr>
            <a:spLocks noChangeArrowheads="1"/>
          </p:cNvSpPr>
          <p:nvPr/>
        </p:nvSpPr>
        <p:spPr bwMode="auto">
          <a:xfrm>
            <a:off x="990600" y="1444625"/>
            <a:ext cx="7543800" cy="4400550"/>
          </a:xfrm>
          <a:prstGeom prst="rect">
            <a:avLst/>
          </a:prstGeom>
          <a:noFill/>
          <a:ln w="9525">
            <a:noFill/>
            <a:miter lim="800000"/>
            <a:headEnd/>
            <a:tailEnd/>
          </a:ln>
        </p:spPr>
        <p:txBody>
          <a:bodyPr>
            <a:spAutoFit/>
          </a:bodyPr>
          <a:lstStyle/>
          <a:p>
            <a:pPr algn="r" rtl="1"/>
            <a:r>
              <a:rPr lang="ar-SA" sz="2000">
                <a:latin typeface="Gill Sans MT" pitchFamily="34" charset="0"/>
                <a:cs typeface="Simplified Arabic" pitchFamily="2" charset="-78"/>
              </a:rPr>
              <a:t>6- يجري توزيع الربح بين البنك والمضارب كل ثلاثة اشهر بحيث تكون القسمة على الحساب وفي حال تحقق خسارة في نهاية أجل المضاربة تتم تسويتها عند تصفية المضاربة.</a:t>
            </a:r>
            <a:br>
              <a:rPr lang="ar-SA" sz="2000">
                <a:latin typeface="Gill Sans MT" pitchFamily="34" charset="0"/>
                <a:cs typeface="Simplified Arabic" pitchFamily="2" charset="-78"/>
              </a:rPr>
            </a:br>
            <a:r>
              <a:rPr lang="ar-SA" sz="2000">
                <a:latin typeface="Gill Sans MT" pitchFamily="34" charset="0"/>
                <a:cs typeface="Simplified Arabic" pitchFamily="2" charset="-78"/>
              </a:rPr>
              <a:t>7-النص في الاتفاقية على تقيد المضارب بالمكان والزمان ونوعية النشاط.</a:t>
            </a:r>
            <a:br>
              <a:rPr lang="ar-SA" sz="2000">
                <a:latin typeface="Gill Sans MT" pitchFamily="34" charset="0"/>
                <a:cs typeface="Simplified Arabic" pitchFamily="2" charset="-78"/>
              </a:rPr>
            </a:br>
            <a:r>
              <a:rPr lang="ar-SA" sz="2000">
                <a:latin typeface="Gill Sans MT" pitchFamily="34" charset="0"/>
                <a:cs typeface="Simplified Arabic" pitchFamily="2" charset="-78"/>
              </a:rPr>
              <a:t>8-النص في الاتفاقية على أنه في حال ادعاء المضارب الخسارة فإن عليه عبء الإثبات.</a:t>
            </a:r>
            <a:br>
              <a:rPr lang="ar-SA" sz="2000">
                <a:latin typeface="Gill Sans MT" pitchFamily="34" charset="0"/>
                <a:cs typeface="Simplified Arabic" pitchFamily="2" charset="-78"/>
              </a:rPr>
            </a:br>
            <a:r>
              <a:rPr lang="ar-SA" sz="2000">
                <a:latin typeface="Gill Sans MT" pitchFamily="34" charset="0"/>
                <a:cs typeface="Simplified Arabic" pitchFamily="2" charset="-78"/>
              </a:rPr>
              <a:t/>
            </a:r>
            <a:br>
              <a:rPr lang="ar-SA" sz="2000">
                <a:latin typeface="Gill Sans MT" pitchFamily="34" charset="0"/>
                <a:cs typeface="Simplified Arabic" pitchFamily="2" charset="-78"/>
              </a:rPr>
            </a:br>
            <a:r>
              <a:rPr lang="ar-SA" sz="2000">
                <a:latin typeface="Gill Sans MT" pitchFamily="34" charset="0"/>
                <a:cs typeface="Simplified Arabic" pitchFamily="2" charset="-78"/>
              </a:rPr>
              <a:t>هذا النموذج المبسط في نظرنا قابل للتطبيق و يتسق مع شوط المنتج المصرفي التي تم ذكره في بداية هذا العرض ،إذ يتجنب هذا النموذج إشكاليات المخاطر الائتمانية والأخلاقية وإشكاليات عدم معرفة العائد من المضاربة، كما يخفض من التكاليف التشغيلية والإشرافية التي يقترحها البعض حلاً لتطبيق المضاربة ، فضلا عن أنه يتجنب إشكاليات ضمان المضارب لرأس مال المضاربة التي يدور حولها جدل فقهي كبير.</a:t>
            </a:r>
          </a:p>
          <a:p>
            <a:pPr algn="r" rtl="1"/>
            <a:endParaRPr lang="ar-SA" sz="2000">
              <a:latin typeface="Gill Sans MT" pitchFamily="34" charset="0"/>
              <a:cs typeface="Simplified Arabic" pitchFamily="2" charset="-78"/>
            </a:endParaRPr>
          </a:p>
          <a:p>
            <a:pPr algn="r" rtl="1"/>
            <a:endParaRPr lang="ar-SA" sz="2000">
              <a:latin typeface="Gill Sans MT" pitchFamily="34" charset="0"/>
              <a:cs typeface="Simplified Arabic" pitchFamily="2" charset="-78"/>
            </a:endParaRPr>
          </a:p>
          <a:p>
            <a:pPr algn="ctr" rtl="1"/>
            <a:r>
              <a:rPr lang="ar-SA" sz="2000">
                <a:latin typeface="Gill Sans MT" pitchFamily="34" charset="0"/>
                <a:cs typeface="Simplified Arabic" pitchFamily="2" charset="-78"/>
              </a:rPr>
              <a:t>وصلى الله وسلم على سيدنا ونبينا محمد </a:t>
            </a:r>
          </a:p>
          <a:p>
            <a:pPr algn="ctr" rtl="1"/>
            <a:r>
              <a:rPr lang="ar-SA" sz="2000">
                <a:latin typeface="Gill Sans MT" pitchFamily="34" charset="0"/>
                <a:cs typeface="Simplified Arabic" pitchFamily="2" charset="-78"/>
              </a:rPr>
              <a:t>وعلى آله وصحبه أجمعين</a:t>
            </a:r>
            <a:endParaRPr lang="en-US" sz="2000">
              <a:latin typeface="Gill Sans MT"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16B32B7-D2F0-4EAB-930D-D1E44D731EA8}" type="slidenum">
              <a:rPr lang="en-US"/>
              <a:pPr>
                <a:defRPr/>
              </a:pPr>
              <a:t>3</a:t>
            </a:fld>
            <a:endParaRPr lang="en-US"/>
          </a:p>
        </p:txBody>
      </p:sp>
      <p:sp>
        <p:nvSpPr>
          <p:cNvPr id="10243" name="Rectangle 1"/>
          <p:cNvSpPr>
            <a:spLocks noChangeArrowheads="1"/>
          </p:cNvSpPr>
          <p:nvPr/>
        </p:nvSpPr>
        <p:spPr bwMode="auto">
          <a:xfrm>
            <a:off x="914400" y="811213"/>
            <a:ext cx="7848600" cy="4092575"/>
          </a:xfrm>
          <a:prstGeom prst="rect">
            <a:avLst/>
          </a:prstGeom>
          <a:noFill/>
          <a:ln w="9525">
            <a:noFill/>
            <a:miter lim="800000"/>
            <a:headEnd/>
            <a:tailEnd/>
          </a:ln>
        </p:spPr>
        <p:txBody>
          <a:bodyPr anchor="ctr">
            <a:spAutoFit/>
          </a:bodyPr>
          <a:lstStyle/>
          <a:p>
            <a:pPr indent="457200" algn="justLow" rtl="1" eaLnBrk="0" hangingPunct="0">
              <a:tabLst>
                <a:tab pos="3752850" algn="l"/>
              </a:tabLst>
            </a:pPr>
            <a:r>
              <a:rPr lang="ar-SA" sz="2000">
                <a:latin typeface="Gill Sans MT" pitchFamily="34" charset="0"/>
                <a:ea typeface="Times New Roman" pitchFamily="18" charset="0"/>
                <a:cs typeface="Majalla UI"/>
              </a:rPr>
              <a:t>وقد جاءت الورقة و</a:t>
            </a:r>
            <a:r>
              <a:rPr lang="ar-AE" sz="2000">
                <a:latin typeface="Gill Sans MT" pitchFamily="34" charset="0"/>
                <a:ea typeface="Times New Roman" pitchFamily="18" charset="0"/>
                <a:cs typeface="Majalla UI"/>
              </a:rPr>
              <a:t>فقاً للآتي : </a:t>
            </a:r>
            <a:endParaRPr lang="en-US" sz="2000">
              <a:latin typeface="Gill Sans MT" pitchFamily="34" charset="0"/>
              <a:ea typeface="Times New Roman" pitchFamily="18" charset="0"/>
              <a:cs typeface="Majalla UI"/>
            </a:endParaRPr>
          </a:p>
          <a:p>
            <a:pPr indent="457200" algn="justLow" rtl="1" eaLnBrk="0" hangingPunct="0">
              <a:tabLst>
                <a:tab pos="3752850" algn="l"/>
              </a:tabLst>
            </a:pPr>
            <a:r>
              <a:rPr lang="ar-AE" sz="2000">
                <a:latin typeface="Gill Sans MT" pitchFamily="34" charset="0"/>
                <a:ea typeface="Times New Roman" pitchFamily="18" charset="0"/>
                <a:cs typeface="Majalla UI"/>
              </a:rPr>
              <a:t>أولاً: النموذج المستهدف	</a:t>
            </a:r>
            <a:endParaRPr lang="en-US" sz="2000">
              <a:latin typeface="Gill Sans MT" pitchFamily="34" charset="0"/>
              <a:cs typeface="Times New Roman" pitchFamily="18" charset="0"/>
            </a:endParaRPr>
          </a:p>
          <a:p>
            <a:pPr indent="457200" algn="justLow" rtl="1" eaLnBrk="0" hangingPunct="0">
              <a:tabLst>
                <a:tab pos="3752850" algn="l"/>
              </a:tabLst>
            </a:pPr>
            <a:r>
              <a:rPr lang="ar-SA" sz="2000">
                <a:latin typeface="Gill Sans MT" pitchFamily="34" charset="0"/>
                <a:ea typeface="Majalla UI"/>
                <a:cs typeface="Majalla UI"/>
              </a:rPr>
              <a:t>ثانياً: خصائص المنتج المصرفي</a:t>
            </a:r>
            <a:endParaRPr lang="en-US" sz="2000">
              <a:latin typeface="Gill Sans MT" pitchFamily="34" charset="0"/>
            </a:endParaRPr>
          </a:p>
          <a:p>
            <a:pPr indent="457200" algn="justLow" rtl="1" eaLnBrk="0" hangingPunct="0">
              <a:tabLst>
                <a:tab pos="3752850" algn="l"/>
              </a:tabLst>
            </a:pPr>
            <a:r>
              <a:rPr lang="ar-SA" sz="2000">
                <a:latin typeface="Gill Sans MT" pitchFamily="34" charset="0"/>
                <a:ea typeface="Majalla UI"/>
                <a:cs typeface="Majalla UI"/>
              </a:rPr>
              <a:t>ثالثاً: تطبيق خصائص المنتج المصرفي على العقود الشرعية</a:t>
            </a:r>
            <a:endParaRPr lang="en-US" sz="2000">
              <a:latin typeface="Gill Sans MT" pitchFamily="34" charset="0"/>
            </a:endParaRPr>
          </a:p>
          <a:p>
            <a:pPr indent="457200" algn="justLow" rtl="1" eaLnBrk="0" hangingPunct="0">
              <a:tabLst>
                <a:tab pos="3752850" algn="l"/>
              </a:tabLst>
            </a:pPr>
            <a:r>
              <a:rPr lang="ar-SA" sz="2000">
                <a:latin typeface="Gill Sans MT" pitchFamily="34" charset="0"/>
                <a:ea typeface="Majalla UI"/>
                <a:cs typeface="Majalla UI"/>
              </a:rPr>
              <a:t>رابعاً: عقود المشاركات في صيغتها الأولية لا تصلح منتجات مصرفية</a:t>
            </a:r>
            <a:endParaRPr lang="en-US" sz="2000">
              <a:latin typeface="Gill Sans MT" pitchFamily="34" charset="0"/>
            </a:endParaRPr>
          </a:p>
          <a:p>
            <a:pPr indent="457200" algn="justLow" rtl="1" eaLnBrk="0" hangingPunct="0">
              <a:tabLst>
                <a:tab pos="3752850" algn="l"/>
              </a:tabLst>
            </a:pPr>
            <a:r>
              <a:rPr lang="ar-SA" sz="2000">
                <a:latin typeface="Gill Sans MT" pitchFamily="34" charset="0"/>
                <a:ea typeface="Majalla UI"/>
                <a:cs typeface="Majalla UI"/>
              </a:rPr>
              <a:t>خامساً: الاتجاهات الشرعية لمعالجة  مخاطر المضاربة</a:t>
            </a:r>
            <a:endParaRPr lang="en-US" sz="2000">
              <a:latin typeface="Gill Sans MT" pitchFamily="34" charset="0"/>
            </a:endParaRPr>
          </a:p>
          <a:p>
            <a:pPr indent="457200" algn="justLow" rtl="1" eaLnBrk="0" hangingPunct="0">
              <a:tabLst>
                <a:tab pos="3752850" algn="l"/>
              </a:tabLst>
            </a:pPr>
            <a:r>
              <a:rPr lang="ar-SA" sz="2000">
                <a:latin typeface="Gill Sans MT" pitchFamily="34" charset="0"/>
                <a:ea typeface="Majalla UI"/>
                <a:cs typeface="Majalla UI"/>
              </a:rPr>
              <a:t>سادساً: تحليل المقترحات المتعلقة بتخفيض مخاطر المضاربة</a:t>
            </a:r>
            <a:endParaRPr lang="en-US" sz="2000">
              <a:latin typeface="Gill Sans MT" pitchFamily="34" charset="0"/>
            </a:endParaRPr>
          </a:p>
          <a:p>
            <a:pPr indent="457200" algn="justLow" rtl="1" eaLnBrk="0" hangingPunct="0">
              <a:tabLst>
                <a:tab pos="3752850" algn="l"/>
              </a:tabLst>
            </a:pPr>
            <a:r>
              <a:rPr lang="ar-SA" sz="2000">
                <a:latin typeface="Gill Sans MT" pitchFamily="34" charset="0"/>
                <a:ea typeface="Majalla UI"/>
                <a:cs typeface="Majalla UI"/>
              </a:rPr>
              <a:t>سابعاً: مقترح للحد من المخاطر الأخلاقية في عقد المضاربة</a:t>
            </a:r>
            <a:endParaRPr lang="en-US" sz="2000">
              <a:latin typeface="Gill Sans MT" pitchFamily="34" charset="0"/>
            </a:endParaRPr>
          </a:p>
          <a:p>
            <a:pPr indent="457200" algn="justLow" rtl="1" eaLnBrk="0" hangingPunct="0">
              <a:tabLst>
                <a:tab pos="3752850" algn="l"/>
              </a:tabLst>
            </a:pPr>
            <a:r>
              <a:rPr lang="ar-SA" sz="2000">
                <a:latin typeface="Gill Sans MT" pitchFamily="34" charset="0"/>
                <a:ea typeface="Majalla UI"/>
                <a:cs typeface="Majalla UI"/>
              </a:rPr>
              <a:t>ثامناً: قياس النفقات غير المباشرة بنفقات المضارب الشخصية</a:t>
            </a:r>
            <a:endParaRPr lang="en-US" sz="2000">
              <a:latin typeface="Gill Sans MT" pitchFamily="34" charset="0"/>
            </a:endParaRPr>
          </a:p>
          <a:p>
            <a:pPr indent="457200" algn="justLow" rtl="1" eaLnBrk="0" hangingPunct="0">
              <a:tabLst>
                <a:tab pos="3752850" algn="l"/>
              </a:tabLst>
            </a:pPr>
            <a:r>
              <a:rPr lang="ar-SA" sz="2000">
                <a:latin typeface="Gill Sans MT" pitchFamily="34" charset="0"/>
                <a:ea typeface="Majalla UI"/>
                <a:cs typeface="Majalla UI"/>
              </a:rPr>
              <a:t>تاسعاً: تحميل المضارب بالنفقات المباشرة</a:t>
            </a:r>
            <a:endParaRPr lang="en-US" sz="2000">
              <a:latin typeface="Gill Sans MT" pitchFamily="34" charset="0"/>
            </a:endParaRPr>
          </a:p>
          <a:p>
            <a:pPr indent="457200" algn="justLow" rtl="1" eaLnBrk="0" hangingPunct="0">
              <a:tabLst>
                <a:tab pos="3752850" algn="l"/>
              </a:tabLst>
            </a:pPr>
            <a:r>
              <a:rPr lang="ar-SA" sz="2000">
                <a:latin typeface="Gill Sans MT" pitchFamily="34" charset="0"/>
                <a:ea typeface="Majalla UI"/>
                <a:cs typeface="Majalla UI"/>
              </a:rPr>
              <a:t>عاشراً: النموذج المقترح</a:t>
            </a:r>
            <a:endParaRPr lang="en-US" sz="2000">
              <a:latin typeface="Gill Sans MT" pitchFamily="34" charset="0"/>
            </a:endParaRPr>
          </a:p>
          <a:p>
            <a:pPr indent="457200" algn="justLow" rtl="1" eaLnBrk="0" hangingPunct="0">
              <a:tabLst>
                <a:tab pos="3752850" algn="l"/>
              </a:tabLst>
            </a:pPr>
            <a:r>
              <a:rPr lang="ar-AE" sz="2000">
                <a:latin typeface="Gill Sans MT" pitchFamily="34" charset="0"/>
                <a:ea typeface="Majalla UI"/>
                <a:cs typeface="Majalla UI"/>
              </a:rPr>
              <a:t>و</a:t>
            </a:r>
            <a:r>
              <a:rPr lang="ar-SA" sz="2000">
                <a:latin typeface="Gill Sans MT" pitchFamily="34" charset="0"/>
                <a:ea typeface="Majalla UI"/>
                <a:cs typeface="Majalla UI"/>
              </a:rPr>
              <a:t>الله تعالى أسأل التَّوفيق، وأن يُلهمني الصَّواب، ويَعصمني من الزَّلل، ويُجري القلم بما </a:t>
            </a:r>
            <a:r>
              <a:rPr lang="ar-AE" sz="2000">
                <a:latin typeface="Gill Sans MT" pitchFamily="34" charset="0"/>
                <a:ea typeface="Majalla UI"/>
                <a:cs typeface="Majalla UI"/>
              </a:rPr>
              <a:t>يرضيه</a:t>
            </a:r>
            <a:r>
              <a:rPr lang="ar-SA" sz="2000">
                <a:latin typeface="Gill Sans MT" pitchFamily="34" charset="0"/>
                <a:ea typeface="Majalla UI"/>
                <a:cs typeface="Majalla UI"/>
              </a:rPr>
              <a:t>، إنه ولي ذلك والقادر عليه.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457200"/>
            <a:ext cx="7696200" cy="4876800"/>
          </a:xfrm>
        </p:spPr>
        <p:txBody>
          <a:bodyPr>
            <a:noAutofit/>
          </a:bodyPr>
          <a:lstStyle/>
          <a:p>
            <a:pPr marL="514350" indent="-514350" algn="ctr" rtl="1" eaLnBrk="1" fontAlgn="auto" hangingPunct="1">
              <a:spcAft>
                <a:spcPts val="0"/>
              </a:spcAft>
              <a:buFont typeface="Wingdings 2"/>
              <a:buNone/>
              <a:defRPr/>
            </a:pPr>
            <a:endParaRPr lang="ar-SA" sz="2800" b="1" dirty="0" smtClean="0">
              <a:solidFill>
                <a:schemeClr val="accent6">
                  <a:lumMod val="75000"/>
                </a:schemeClr>
              </a:solidFill>
            </a:endParaRPr>
          </a:p>
          <a:p>
            <a:pPr marL="514350" indent="-514350" algn="ctr" rtl="1" eaLnBrk="1" fontAlgn="auto" hangingPunct="1">
              <a:spcAft>
                <a:spcPts val="0"/>
              </a:spcAft>
              <a:buFont typeface="Wingdings 2"/>
              <a:buNone/>
              <a:defRPr/>
            </a:pPr>
            <a:endParaRPr lang="ar-SA" sz="2800" b="1" dirty="0" smtClean="0">
              <a:solidFill>
                <a:schemeClr val="accent6">
                  <a:lumMod val="75000"/>
                </a:schemeClr>
              </a:solidFill>
            </a:endParaRPr>
          </a:p>
          <a:p>
            <a:pPr marL="514350" indent="-514350" algn="ctr" rtl="1" eaLnBrk="1" fontAlgn="auto" hangingPunct="1">
              <a:spcAft>
                <a:spcPts val="0"/>
              </a:spcAft>
              <a:buFont typeface="Wingdings 2"/>
              <a:buNone/>
              <a:defRPr/>
            </a:pPr>
            <a:r>
              <a:rPr lang="ar-SA" sz="2400" b="1" dirty="0" smtClean="0">
                <a:solidFill>
                  <a:schemeClr val="accent6">
                    <a:lumMod val="75000"/>
                  </a:schemeClr>
                </a:solidFill>
              </a:rPr>
              <a:t>أولاً : االنموذج المستهدف</a:t>
            </a:r>
            <a:endParaRPr lang="en-US" sz="2400" b="1" dirty="0" smtClean="0">
              <a:solidFill>
                <a:schemeClr val="accent6">
                  <a:lumMod val="75000"/>
                </a:schemeClr>
              </a:solidFill>
            </a:endParaRPr>
          </a:p>
          <a:p>
            <a:pPr marL="514350" indent="-514350" algn="ctr" rtl="1" eaLnBrk="1" fontAlgn="auto" hangingPunct="1">
              <a:spcAft>
                <a:spcPts val="0"/>
              </a:spcAft>
              <a:buFont typeface="Wingdings 2"/>
              <a:buNone/>
              <a:defRPr/>
            </a:pPr>
            <a:endParaRPr lang="ar-SA" sz="2000" b="1" dirty="0" smtClean="0">
              <a:solidFill>
                <a:schemeClr val="accent6">
                  <a:lumMod val="75000"/>
                </a:schemeClr>
              </a:solidFill>
            </a:endParaRPr>
          </a:p>
          <a:p>
            <a:pPr marL="514350" indent="-514350" algn="r" rtl="1" eaLnBrk="1" fontAlgn="auto" hangingPunct="1">
              <a:spcAft>
                <a:spcPts val="0"/>
              </a:spcAft>
              <a:buFont typeface="Wingdings 2"/>
              <a:buNone/>
              <a:defRPr/>
            </a:pPr>
            <a:r>
              <a:rPr lang="ar-SA" sz="2000" dirty="0" smtClean="0"/>
              <a:t>	التطوير يتطلب تحديد النموذج الذي تستهدفه عملية التطوير :</a:t>
            </a:r>
          </a:p>
          <a:p>
            <a:pPr marL="514350" indent="-514350" algn="r" rtl="1" eaLnBrk="1" fontAlgn="auto" hangingPunct="1">
              <a:spcAft>
                <a:spcPts val="0"/>
              </a:spcAft>
              <a:buFont typeface="Wingdings 2"/>
              <a:buNone/>
              <a:defRPr/>
            </a:pPr>
            <a:r>
              <a:rPr lang="ar-SA" sz="2000" dirty="0" smtClean="0"/>
              <a:t>	</a:t>
            </a:r>
          </a:p>
          <a:p>
            <a:pPr marL="514350" indent="-514350" algn="r" rtl="1" eaLnBrk="1" fontAlgn="auto" hangingPunct="1">
              <a:spcAft>
                <a:spcPts val="0"/>
              </a:spcAft>
              <a:buFont typeface="Wingdings 2"/>
              <a:buNone/>
              <a:defRPr/>
            </a:pPr>
            <a:r>
              <a:rPr lang="ar-SA" sz="2000" dirty="0" smtClean="0"/>
              <a:t>	1/1 إن المنتجات في العمل المصرفي الحديث  تقوم  على معايير وأعراف محددة على أساسها  تقاس جودة المنتج وإمكانية تطبيقه.</a:t>
            </a:r>
          </a:p>
          <a:p>
            <a:pPr marL="514350" indent="-514350" algn="r" rtl="1" eaLnBrk="1" fontAlgn="auto" hangingPunct="1">
              <a:spcAft>
                <a:spcPts val="0"/>
              </a:spcAft>
              <a:buFont typeface="Wingdings 2"/>
              <a:buNone/>
              <a:defRPr/>
            </a:pPr>
            <a:r>
              <a:rPr lang="ar-SA" sz="2000" dirty="0" smtClean="0"/>
              <a:t>	</a:t>
            </a:r>
          </a:p>
          <a:p>
            <a:pPr marL="514350" indent="-514350" algn="r" rtl="1" eaLnBrk="1" fontAlgn="auto" hangingPunct="1">
              <a:spcAft>
                <a:spcPts val="0"/>
              </a:spcAft>
              <a:buFont typeface="Wingdings 2"/>
              <a:buNone/>
              <a:defRPr/>
            </a:pPr>
            <a:r>
              <a:rPr lang="ar-SA" sz="2000" dirty="0" smtClean="0"/>
              <a:t>	2/1 إن تحديد النموذج المستهدف يتطلب تحديد تلك الخصائص والمعايير التي تميزه عن غيره</a:t>
            </a:r>
          </a:p>
          <a:p>
            <a:pPr marL="514350" indent="-514350" algn="r" rtl="1" eaLnBrk="1" fontAlgn="auto" hangingPunct="1">
              <a:spcAft>
                <a:spcPts val="0"/>
              </a:spcAft>
              <a:buFont typeface="Wingdings 2"/>
              <a:buNone/>
              <a:defRPr/>
            </a:pPr>
            <a:r>
              <a:rPr lang="ar-SA" sz="2000" dirty="0" smtClean="0"/>
              <a:t> </a:t>
            </a:r>
            <a:endParaRPr lang="en-US" sz="2000" dirty="0"/>
          </a:p>
        </p:txBody>
      </p:sp>
      <p:sp>
        <p:nvSpPr>
          <p:cNvPr id="4" name="Slide Number Placeholder 3"/>
          <p:cNvSpPr>
            <a:spLocks noGrp="1"/>
          </p:cNvSpPr>
          <p:nvPr>
            <p:ph type="sldNum" sz="quarter" idx="12"/>
          </p:nvPr>
        </p:nvSpPr>
        <p:spPr/>
        <p:txBody>
          <a:bodyPr/>
          <a:lstStyle/>
          <a:p>
            <a:pPr>
              <a:defRPr/>
            </a:pPr>
            <a:fld id="{48C1A9A7-5D27-4DCE-8536-BFA2045C0CD7}" type="slidenum">
              <a:rPr lang="en-US"/>
              <a:pPr>
                <a:defRPr/>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2514600"/>
          </a:xfrm>
        </p:spPr>
        <p:txBody>
          <a:bodyPr>
            <a:noAutofit/>
          </a:bodyPr>
          <a:lstStyle/>
          <a:p>
            <a:pPr marL="365760" indent="-283464" algn="ctr" rtl="1" eaLnBrk="1" fontAlgn="auto" hangingPunct="1">
              <a:spcAft>
                <a:spcPts val="0"/>
              </a:spcAft>
              <a:buFont typeface="Wingdings 2"/>
              <a:buNone/>
              <a:defRPr/>
            </a:pPr>
            <a:endParaRPr lang="ar-SA" sz="2800" dirty="0" smtClean="0"/>
          </a:p>
          <a:p>
            <a:pPr marL="365760" indent="-283464" algn="ctr" rtl="1" eaLnBrk="1" fontAlgn="auto" hangingPunct="1">
              <a:spcAft>
                <a:spcPts val="0"/>
              </a:spcAft>
              <a:buFont typeface="Wingdings 2"/>
              <a:buNone/>
              <a:defRPr/>
            </a:pPr>
            <a:r>
              <a:rPr lang="ar-SA" sz="2400" b="1" dirty="0" smtClean="0">
                <a:solidFill>
                  <a:schemeClr val="accent6">
                    <a:lumMod val="75000"/>
                  </a:schemeClr>
                </a:solidFill>
              </a:rPr>
              <a:t>ثانياً : خصائص المنتج المصرفي</a:t>
            </a:r>
          </a:p>
          <a:p>
            <a:pPr marL="365760" indent="-283464" algn="r" rtl="1" eaLnBrk="1" fontAlgn="auto" hangingPunct="1">
              <a:spcAft>
                <a:spcPts val="0"/>
              </a:spcAft>
              <a:buFont typeface="Wingdings 2"/>
              <a:buNone/>
              <a:defRPr/>
            </a:pPr>
            <a:endParaRPr lang="ar-SA" sz="2800" dirty="0"/>
          </a:p>
          <a:p>
            <a:pPr marL="365760" indent="-283464" algn="just" rtl="1" eaLnBrk="1" fontAlgn="auto" hangingPunct="1">
              <a:spcAft>
                <a:spcPts val="0"/>
              </a:spcAft>
              <a:buFont typeface="Wingdings 2"/>
              <a:buNone/>
              <a:defRPr/>
            </a:pPr>
            <a:r>
              <a:rPr lang="ar-SA" sz="2000" dirty="0" smtClean="0"/>
              <a:t>2-1 أن تكون مخاطر المنتج يمكن تقديرها والاحتياط منها بقدر الإمكان. </a:t>
            </a:r>
          </a:p>
          <a:p>
            <a:pPr marL="365760" indent="-283464" algn="just" rtl="1" eaLnBrk="1" fontAlgn="auto" hangingPunct="1">
              <a:spcAft>
                <a:spcPts val="0"/>
              </a:spcAft>
              <a:buFont typeface="Wingdings 2"/>
              <a:buNone/>
              <a:defRPr/>
            </a:pPr>
            <a:r>
              <a:rPr lang="ar-SA" sz="2000" dirty="0" smtClean="0"/>
              <a:t>فالمصارف لا تطبق منتجا إذا كانت مخاطره مجهولة أو لا يمكن قياسها والتحكم فيها .</a:t>
            </a:r>
          </a:p>
          <a:p>
            <a:pPr marL="365760" indent="-283464" algn="just" rtl="1" eaLnBrk="1" fontAlgn="auto" hangingPunct="1">
              <a:spcAft>
                <a:spcPts val="0"/>
              </a:spcAft>
              <a:buFont typeface="Wingdings 2"/>
              <a:buNone/>
              <a:defRPr/>
            </a:pPr>
            <a:r>
              <a:rPr lang="ar-SA" sz="2800" dirty="0" smtClean="0"/>
              <a:t>      </a:t>
            </a:r>
          </a:p>
          <a:p>
            <a:pPr marL="365760" indent="-283464" algn="just" rtl="1" eaLnBrk="1" fontAlgn="auto" hangingPunct="1">
              <a:spcAft>
                <a:spcPts val="0"/>
              </a:spcAft>
              <a:buFont typeface="Wingdings 2"/>
              <a:buNone/>
              <a:defRPr/>
            </a:pPr>
            <a:endParaRPr lang="ar-SA" sz="2800" dirty="0" smtClean="0"/>
          </a:p>
        </p:txBody>
      </p:sp>
      <p:sp>
        <p:nvSpPr>
          <p:cNvPr id="4" name="Slide Number Placeholder 3"/>
          <p:cNvSpPr>
            <a:spLocks noGrp="1"/>
          </p:cNvSpPr>
          <p:nvPr>
            <p:ph type="sldNum" sz="quarter" idx="12"/>
          </p:nvPr>
        </p:nvSpPr>
        <p:spPr/>
        <p:txBody>
          <a:bodyPr/>
          <a:lstStyle/>
          <a:p>
            <a:pPr>
              <a:defRPr/>
            </a:pPr>
            <a:fld id="{8E6FAA8F-3171-4000-A446-9590A181992D}" type="slidenum">
              <a:rPr lang="en-US"/>
              <a:pPr>
                <a:defRPr/>
              </a:pPr>
              <a:t>5</a:t>
            </a:fld>
            <a:endParaRPr lang="en-US"/>
          </a:p>
        </p:txBody>
      </p:sp>
      <p:sp>
        <p:nvSpPr>
          <p:cNvPr id="12292" name="Content Placeholder 2"/>
          <p:cNvSpPr txBox="1">
            <a:spLocks/>
          </p:cNvSpPr>
          <p:nvPr/>
        </p:nvSpPr>
        <p:spPr bwMode="auto">
          <a:xfrm>
            <a:off x="990600" y="2590800"/>
            <a:ext cx="7696200" cy="2819400"/>
          </a:xfrm>
          <a:prstGeom prst="rect">
            <a:avLst/>
          </a:prstGeom>
          <a:noFill/>
          <a:ln w="9525">
            <a:noFill/>
            <a:miter lim="800000"/>
            <a:headEnd/>
            <a:tailEnd/>
          </a:ln>
        </p:spPr>
        <p:txBody>
          <a:bodyPr/>
          <a:lstStyle/>
          <a:p>
            <a:pPr marL="365125" indent="-282575" algn="ctr" rtl="1">
              <a:spcBef>
                <a:spcPts val="600"/>
              </a:spcBef>
              <a:buClr>
                <a:schemeClr val="accent1"/>
              </a:buClr>
              <a:buSzPct val="80000"/>
              <a:buFont typeface="Wingdings 2" pitchFamily="18" charset="2"/>
              <a:buNone/>
            </a:pPr>
            <a:endParaRPr lang="ar-SA" sz="2000">
              <a:latin typeface="Gill Sans MT" pitchFamily="34" charset="0"/>
              <a:ea typeface="Majalla UI"/>
              <a:cs typeface="Majalla UI"/>
            </a:endParaRPr>
          </a:p>
          <a:p>
            <a:pPr marL="365125" indent="-282575" algn="r" rtl="1">
              <a:spcBef>
                <a:spcPts val="600"/>
              </a:spcBef>
              <a:buClr>
                <a:schemeClr val="accent1"/>
              </a:buClr>
              <a:buSzPct val="80000"/>
              <a:buFont typeface="Wingdings 2" pitchFamily="18" charset="2"/>
              <a:buNone/>
            </a:pPr>
            <a:r>
              <a:rPr lang="ar-SA" sz="2000">
                <a:latin typeface="Gill Sans MT" pitchFamily="34" charset="0"/>
                <a:ea typeface="Majalla UI"/>
                <a:cs typeface="Majalla UI"/>
              </a:rPr>
              <a:t>2-2 أن يكون العائد من المنتج محدداً أو يمكن توقعه بدرجة ثقة كبيرة.</a:t>
            </a:r>
          </a:p>
          <a:p>
            <a:pPr marL="365125" indent="-282575" algn="r" rtl="1">
              <a:spcBef>
                <a:spcPts val="600"/>
              </a:spcBef>
              <a:buClr>
                <a:schemeClr val="accent1"/>
              </a:buClr>
              <a:buSzPct val="80000"/>
              <a:buFont typeface="Wingdings 2" pitchFamily="18" charset="2"/>
              <a:buNone/>
            </a:pPr>
            <a:endParaRPr lang="ar-SA" sz="2000">
              <a:latin typeface="Gill Sans MT" pitchFamily="34" charset="0"/>
              <a:ea typeface="Majalla UI"/>
              <a:cs typeface="Majalla UI"/>
            </a:endParaRPr>
          </a:p>
          <a:p>
            <a:pPr marL="365125" indent="-282575" algn="just" rtl="1">
              <a:spcBef>
                <a:spcPts val="600"/>
              </a:spcBef>
              <a:buClr>
                <a:schemeClr val="accent1"/>
              </a:buClr>
              <a:buSzPct val="80000"/>
              <a:buFont typeface="Wingdings 2" pitchFamily="18" charset="2"/>
              <a:buNone/>
            </a:pPr>
            <a:r>
              <a:rPr lang="ar-SA" sz="2000">
                <a:latin typeface="Gill Sans MT" pitchFamily="34" charset="0"/>
                <a:ea typeface="Majalla UI"/>
                <a:cs typeface="Majalla UI"/>
              </a:rPr>
              <a:t>2-3 أن تكون التكلفة التشغيلية للمنتج مناسبة. وهذا يتطلب ألا يتدخل البنك في الإدارة إلا في الحدود الدنيا .</a:t>
            </a:r>
          </a:p>
          <a:p>
            <a:pPr marL="365125" indent="-282575" algn="just" rtl="1">
              <a:spcBef>
                <a:spcPts val="600"/>
              </a:spcBef>
              <a:buClr>
                <a:schemeClr val="accent1"/>
              </a:buClr>
              <a:buSzPct val="80000"/>
              <a:buFont typeface="Wingdings 2" pitchFamily="18" charset="2"/>
              <a:buNone/>
            </a:pPr>
            <a:endParaRPr lang="ar-SA" sz="2000">
              <a:latin typeface="Gill Sans MT" pitchFamily="34" charset="0"/>
              <a:ea typeface="Majalla UI"/>
              <a:cs typeface="Majalla UI"/>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ctr" eaLnBrk="1" fontAlgn="auto" hangingPunct="1">
              <a:spcAft>
                <a:spcPts val="0"/>
              </a:spcAft>
              <a:defRPr/>
            </a:pPr>
            <a:r>
              <a:rPr lang="ar-SA" sz="2400" b="1" dirty="0" smtClean="0">
                <a:solidFill>
                  <a:schemeClr val="accent6">
                    <a:lumMod val="75000"/>
                  </a:schemeClr>
                </a:solidFill>
                <a:effectLst/>
                <a:latin typeface="+mn-lt"/>
                <a:ea typeface="+mn-ea"/>
                <a:cs typeface="+mn-cs"/>
              </a:rPr>
              <a:t>ثالثاً :تطبيق خصائص المنتج المصرفي على العقود الشرعية</a:t>
            </a:r>
            <a:r>
              <a:rPr lang="ar-SA" sz="3600" b="1" dirty="0" smtClean="0">
                <a:solidFill>
                  <a:schemeClr val="tx2">
                    <a:satMod val="130000"/>
                  </a:schemeClr>
                </a:solidFill>
              </a:rPr>
              <a:t> </a:t>
            </a:r>
            <a:endParaRPr lang="en-US" sz="3600" b="1" dirty="0">
              <a:solidFill>
                <a:schemeClr val="tx2">
                  <a:satMod val="130000"/>
                </a:schemeClr>
              </a:solidFill>
            </a:endParaRPr>
          </a:p>
        </p:txBody>
      </p:sp>
      <p:sp>
        <p:nvSpPr>
          <p:cNvPr id="13315" name="Content Placeholder 2"/>
          <p:cNvSpPr>
            <a:spLocks noGrp="1"/>
          </p:cNvSpPr>
          <p:nvPr>
            <p:ph idx="1"/>
          </p:nvPr>
        </p:nvSpPr>
        <p:spPr>
          <a:xfrm>
            <a:off x="990600" y="1603375"/>
            <a:ext cx="7696200" cy="3502025"/>
          </a:xfrm>
        </p:spPr>
        <p:txBody>
          <a:bodyPr/>
          <a:lstStyle/>
          <a:p>
            <a:pPr algn="just" rtl="1" eaLnBrk="1" hangingPunct="1">
              <a:buFont typeface="Wingdings 2" pitchFamily="18" charset="2"/>
              <a:buNone/>
            </a:pPr>
            <a:endParaRPr lang="ar-SA" sz="2000" smtClean="0">
              <a:ea typeface="Majalla UI"/>
            </a:endParaRPr>
          </a:p>
          <a:p>
            <a:pPr algn="just" rtl="1" eaLnBrk="1" hangingPunct="1">
              <a:buFont typeface="Wingdings 2" pitchFamily="18" charset="2"/>
              <a:buNone/>
            </a:pPr>
            <a:r>
              <a:rPr lang="ar-SA" sz="2000" smtClean="0">
                <a:ea typeface="Majalla UI"/>
              </a:rPr>
              <a:t>1/3 عند تطبيق خصائص المنتج المصرفي سالفة الذكر على عقود المعاملات الشرعية نجد أن  معظمها لا يستوفي هذه الشروط.</a:t>
            </a:r>
          </a:p>
          <a:p>
            <a:pPr algn="r" rtl="1" eaLnBrk="1" hangingPunct="1">
              <a:buFont typeface="Wingdings 2" pitchFamily="18" charset="2"/>
              <a:buNone/>
            </a:pPr>
            <a:endParaRPr lang="ar-SA" sz="2000" smtClean="0">
              <a:ea typeface="Majalla UI"/>
            </a:endParaRPr>
          </a:p>
          <a:p>
            <a:pPr algn="just" rtl="1" eaLnBrk="1" hangingPunct="1">
              <a:buFont typeface="Wingdings 2" pitchFamily="18" charset="2"/>
              <a:buNone/>
            </a:pPr>
            <a:r>
              <a:rPr lang="ar-SA" sz="2000" b="1" smtClean="0">
                <a:ea typeface="Majalla UI"/>
              </a:rPr>
              <a:t> </a:t>
            </a:r>
            <a:r>
              <a:rPr lang="ar-SA" sz="2000" smtClean="0">
                <a:ea typeface="Majalla UI"/>
              </a:rPr>
              <a:t>2/3</a:t>
            </a:r>
            <a:r>
              <a:rPr lang="ar-SA" sz="2000" b="1" smtClean="0">
                <a:ea typeface="Majalla UI"/>
              </a:rPr>
              <a:t> </a:t>
            </a:r>
            <a:r>
              <a:rPr lang="ar-SA" sz="2000" smtClean="0">
                <a:ea typeface="Majalla UI"/>
              </a:rPr>
              <a:t>أدى هذا الأمر الى إدخال بعض الشروط الشرعية التي تجعل العقد الشرعي مستوفياً لمتطلبات المنتج المصرفي. وعلى سبيل المثال :</a:t>
            </a:r>
          </a:p>
          <a:p>
            <a:pPr algn="r" rtl="1" eaLnBrk="1" hangingPunct="1">
              <a:buFont typeface="Wingdings 2" pitchFamily="18" charset="2"/>
              <a:buNone/>
            </a:pPr>
            <a:endParaRPr lang="en-US" sz="2000" smtClean="0"/>
          </a:p>
        </p:txBody>
      </p:sp>
      <p:sp>
        <p:nvSpPr>
          <p:cNvPr id="4" name="Slide Number Placeholder 3"/>
          <p:cNvSpPr>
            <a:spLocks noGrp="1"/>
          </p:cNvSpPr>
          <p:nvPr>
            <p:ph type="sldNum" sz="quarter" idx="12"/>
          </p:nvPr>
        </p:nvSpPr>
        <p:spPr/>
        <p:txBody>
          <a:bodyPr/>
          <a:lstStyle/>
          <a:p>
            <a:pPr>
              <a:defRPr/>
            </a:pPr>
            <a:fld id="{DEE377EA-2771-47FA-94C5-946312AD391E}" type="slidenum">
              <a:rPr lang="en-US"/>
              <a:pPr>
                <a:defRPr/>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228600" y="304800"/>
          <a:ext cx="8686800" cy="5867400"/>
        </p:xfrm>
        <a:graphic>
          <a:graphicData uri="http://schemas.openxmlformats.org/drawingml/2006/table">
            <a:tbl>
              <a:tblPr firstRow="1" bandRow="1">
                <a:tableStyleId>{00A15C55-8517-42AA-B614-E9B94910E393}</a:tableStyleId>
              </a:tblPr>
              <a:tblGrid>
                <a:gridCol w="3217333"/>
                <a:gridCol w="3945467"/>
                <a:gridCol w="1524000"/>
              </a:tblGrid>
              <a:tr h="696586">
                <a:tc>
                  <a:txBody>
                    <a:bodyPr/>
                    <a:lstStyle/>
                    <a:p>
                      <a:pPr algn="ctr" rtl="1"/>
                      <a:r>
                        <a:rPr lang="ar-SA" sz="2400" dirty="0" smtClean="0"/>
                        <a:t>التعديل في الشروط الشرعية</a:t>
                      </a:r>
                      <a:endParaRPr lang="en-US" sz="2400" dirty="0"/>
                    </a:p>
                  </a:txBody>
                  <a:tcPr/>
                </a:tc>
                <a:tc>
                  <a:txBody>
                    <a:bodyPr/>
                    <a:lstStyle/>
                    <a:p>
                      <a:pPr algn="ctr" rtl="1"/>
                      <a:r>
                        <a:rPr lang="ar-SA" sz="2400" dirty="0" smtClean="0"/>
                        <a:t>المتطلب المصرفي</a:t>
                      </a:r>
                      <a:endParaRPr lang="en-US" sz="2400" dirty="0"/>
                    </a:p>
                  </a:txBody>
                  <a:tcPr/>
                </a:tc>
                <a:tc>
                  <a:txBody>
                    <a:bodyPr/>
                    <a:lstStyle/>
                    <a:p>
                      <a:pPr algn="ctr" rtl="1"/>
                      <a:r>
                        <a:rPr lang="ar-SA" sz="2400" dirty="0" smtClean="0"/>
                        <a:t>العقد</a:t>
                      </a:r>
                      <a:endParaRPr lang="en-US" sz="2400" dirty="0"/>
                    </a:p>
                  </a:txBody>
                  <a:tcPr/>
                </a:tc>
              </a:tr>
              <a:tr h="1312797">
                <a:tc>
                  <a:txBody>
                    <a:bodyPr/>
                    <a:lstStyle/>
                    <a:p>
                      <a:pPr algn="r" rtl="1">
                        <a:buFontTx/>
                        <a:buChar char="-"/>
                      </a:pPr>
                      <a:r>
                        <a:rPr lang="ar-SA" sz="2000" dirty="0" smtClean="0"/>
                        <a:t>إدخال مفهوم الأمر بالشراء</a:t>
                      </a:r>
                    </a:p>
                    <a:p>
                      <a:pPr algn="r" rtl="1">
                        <a:buFontTx/>
                        <a:buChar char="-"/>
                      </a:pPr>
                      <a:r>
                        <a:rPr lang="ar-SA" sz="2000" dirty="0" smtClean="0"/>
                        <a:t>إدراج مفهوم الوعد الملزم</a:t>
                      </a:r>
                    </a:p>
                  </a:txBody>
                  <a:tcPr/>
                </a:tc>
                <a:tc>
                  <a:txBody>
                    <a:bodyPr/>
                    <a:lstStyle/>
                    <a:p>
                      <a:pPr algn="r" rtl="1">
                        <a:buFontTx/>
                        <a:buChar char="-"/>
                      </a:pPr>
                      <a:r>
                        <a:rPr lang="ar-SA" sz="2000" dirty="0" smtClean="0"/>
                        <a:t>المخاطر</a:t>
                      </a:r>
                      <a:r>
                        <a:rPr lang="ar-SA" sz="2000" baseline="0" dirty="0" smtClean="0"/>
                        <a:t> الائتمانية عالية عند شراء البنك للسلعة وعدم التزام العميل بالشراء</a:t>
                      </a:r>
                      <a:endParaRPr lang="en-US" sz="2000" dirty="0"/>
                    </a:p>
                  </a:txBody>
                  <a:tcPr/>
                </a:tc>
                <a:tc>
                  <a:txBody>
                    <a:bodyPr/>
                    <a:lstStyle/>
                    <a:p>
                      <a:pPr algn="ctr" rtl="1"/>
                      <a:endParaRPr lang="ar-SA" sz="2000" dirty="0" smtClean="0"/>
                    </a:p>
                    <a:p>
                      <a:pPr algn="ctr" rtl="1"/>
                      <a:r>
                        <a:rPr lang="ar-SA" sz="2000" dirty="0" smtClean="0"/>
                        <a:t>المرابحة</a:t>
                      </a:r>
                      <a:endParaRPr lang="en-US" sz="2000" b="1" dirty="0">
                        <a:solidFill>
                          <a:schemeClr val="bg1">
                            <a:lumMod val="50000"/>
                          </a:schemeClr>
                        </a:solidFill>
                      </a:endParaRPr>
                    </a:p>
                  </a:txBody>
                  <a:tcPr/>
                </a:tc>
              </a:tr>
              <a:tr h="2237114">
                <a:tc>
                  <a:txBody>
                    <a:bodyPr/>
                    <a:lstStyle/>
                    <a:p>
                      <a:pPr algn="r" rtl="1">
                        <a:buFontTx/>
                        <a:buChar char="-"/>
                      </a:pPr>
                      <a:r>
                        <a:rPr lang="ar-SA" sz="2000" dirty="0" smtClean="0"/>
                        <a:t>إدخال مفهوم السلم الموازي  </a:t>
                      </a:r>
                    </a:p>
                    <a:p>
                      <a:pPr algn="r" rtl="1">
                        <a:buFontTx/>
                        <a:buNone/>
                      </a:pPr>
                      <a:r>
                        <a:rPr lang="ar-SA" sz="2000" dirty="0" smtClean="0"/>
                        <a:t>  لضمان إيجاد مشتر عند   </a:t>
                      </a:r>
                    </a:p>
                    <a:p>
                      <a:pPr algn="r" rtl="1">
                        <a:buFontTx/>
                        <a:buNone/>
                      </a:pPr>
                      <a:r>
                        <a:rPr lang="ar-SA" sz="2000" dirty="0" smtClean="0"/>
                        <a:t>  الأجل ولضمان العائد.</a:t>
                      </a:r>
                    </a:p>
                    <a:p>
                      <a:pPr algn="r" rtl="1">
                        <a:buFontTx/>
                        <a:buNone/>
                      </a:pPr>
                      <a:endParaRPr lang="ar-SA" sz="2000" dirty="0" smtClean="0"/>
                    </a:p>
                    <a:p>
                      <a:pPr algn="r" rtl="1">
                        <a:buFontTx/>
                        <a:buChar char="-"/>
                      </a:pPr>
                      <a:r>
                        <a:rPr lang="ar-SA" sz="2000" dirty="0" smtClean="0"/>
                        <a:t>إدخال مفهوم توكيل العميل </a:t>
                      </a:r>
                    </a:p>
                    <a:p>
                      <a:pPr algn="r" rtl="1">
                        <a:buFontTx/>
                        <a:buNone/>
                      </a:pPr>
                      <a:r>
                        <a:rPr lang="ar-SA" sz="2000" dirty="0" smtClean="0"/>
                        <a:t>  لتخفيض تكلفة التشغيل.</a:t>
                      </a:r>
                    </a:p>
                  </a:txBody>
                  <a:tcPr/>
                </a:tc>
                <a:tc>
                  <a:txBody>
                    <a:bodyPr/>
                    <a:lstStyle/>
                    <a:p>
                      <a:pPr algn="r" rtl="1">
                        <a:buFontTx/>
                        <a:buChar char="-"/>
                      </a:pPr>
                      <a:r>
                        <a:rPr lang="ar-SA" sz="2000" dirty="0" smtClean="0"/>
                        <a:t>المخاطر الائتمانية عالية بسبب احتمال تغير سعر السلعة عند التسليم.</a:t>
                      </a:r>
                    </a:p>
                    <a:p>
                      <a:pPr algn="just" rtl="1">
                        <a:buFontTx/>
                        <a:buNone/>
                      </a:pPr>
                      <a:endParaRPr lang="ar-SA" sz="2000" dirty="0" smtClean="0"/>
                    </a:p>
                    <a:p>
                      <a:pPr algn="r" rtl="1">
                        <a:buFontTx/>
                        <a:buChar char="-"/>
                      </a:pPr>
                      <a:r>
                        <a:rPr lang="ar-SA" sz="2000" dirty="0" smtClean="0"/>
                        <a:t> ارتفاع التكلفة التشغيلية عند تولي البنك ادارة  تنفيذالعقد مباشرة</a:t>
                      </a:r>
                      <a:endParaRPr lang="en-US" sz="2000" dirty="0"/>
                    </a:p>
                  </a:txBody>
                  <a:tcPr/>
                </a:tc>
                <a:tc>
                  <a:txBody>
                    <a:bodyPr/>
                    <a:lstStyle/>
                    <a:p>
                      <a:pPr algn="ctr" rtl="1"/>
                      <a:endParaRPr lang="ar-SA" sz="2000" dirty="0" smtClean="0"/>
                    </a:p>
                    <a:p>
                      <a:pPr algn="ctr" rtl="1"/>
                      <a:endParaRPr lang="ar-SA" sz="2000" dirty="0" smtClean="0"/>
                    </a:p>
                    <a:p>
                      <a:pPr algn="ctr" rtl="1"/>
                      <a:r>
                        <a:rPr lang="ar-SA" sz="2000" dirty="0" smtClean="0"/>
                        <a:t>السلم </a:t>
                      </a:r>
                      <a:endParaRPr lang="en-US" sz="2000" b="1" dirty="0">
                        <a:solidFill>
                          <a:schemeClr val="bg1">
                            <a:lumMod val="50000"/>
                          </a:schemeClr>
                        </a:solidFill>
                      </a:endParaRPr>
                    </a:p>
                  </a:txBody>
                  <a:tcPr/>
                </a:tc>
              </a:tr>
              <a:tr h="1620903">
                <a:tc>
                  <a:txBody>
                    <a:bodyPr/>
                    <a:lstStyle/>
                    <a:p>
                      <a:pPr algn="r" rtl="1">
                        <a:buFontTx/>
                        <a:buChar char="-"/>
                      </a:pPr>
                      <a:r>
                        <a:rPr lang="ar-SA" sz="2000" dirty="0" smtClean="0"/>
                        <a:t>إدخال مفهوم الاستصناع</a:t>
                      </a:r>
                      <a:r>
                        <a:rPr lang="ar-SA" sz="2000" baseline="0" dirty="0" smtClean="0"/>
                        <a:t> </a:t>
                      </a:r>
                    </a:p>
                    <a:p>
                      <a:pPr algn="r" rtl="1">
                        <a:buFontTx/>
                        <a:buNone/>
                      </a:pPr>
                      <a:r>
                        <a:rPr lang="ar-SA" sz="2000" baseline="0" dirty="0" smtClean="0"/>
                        <a:t>  الموازي.</a:t>
                      </a:r>
                    </a:p>
                    <a:p>
                      <a:pPr algn="r" rtl="1">
                        <a:buFontTx/>
                        <a:buChar char="-"/>
                      </a:pPr>
                      <a:r>
                        <a:rPr lang="ar-SA" sz="2000" baseline="0" dirty="0" smtClean="0"/>
                        <a:t>توكيل العميل أو الاستشاري </a:t>
                      </a:r>
                    </a:p>
                    <a:p>
                      <a:pPr algn="r" rtl="1">
                        <a:buFontTx/>
                        <a:buNone/>
                      </a:pPr>
                      <a:r>
                        <a:rPr lang="ar-SA" sz="2000" baseline="0" dirty="0" smtClean="0"/>
                        <a:t> لتخفيض التكلفة التشغيلية.</a:t>
                      </a:r>
                    </a:p>
                  </a:txBody>
                  <a:tcPr/>
                </a:tc>
                <a:tc>
                  <a:txBody>
                    <a:bodyPr/>
                    <a:lstStyle/>
                    <a:p>
                      <a:pPr algn="r" rtl="1">
                        <a:buFontTx/>
                        <a:buChar char="-"/>
                      </a:pPr>
                      <a:r>
                        <a:rPr lang="ar-SA" sz="2000" dirty="0" smtClean="0"/>
                        <a:t>المخاطر الائتمانية عالية.</a:t>
                      </a:r>
                    </a:p>
                    <a:p>
                      <a:pPr algn="r" rtl="1">
                        <a:buFontTx/>
                        <a:buNone/>
                      </a:pPr>
                      <a:endParaRPr lang="ar-SA" sz="2000" dirty="0" smtClean="0"/>
                    </a:p>
                    <a:p>
                      <a:pPr algn="r" rtl="1">
                        <a:buFontTx/>
                        <a:buChar char="-"/>
                      </a:pPr>
                      <a:r>
                        <a:rPr lang="ar-SA" sz="2000" dirty="0" smtClean="0"/>
                        <a:t>المخاطر التشغيلية عالية .</a:t>
                      </a:r>
                    </a:p>
                    <a:p>
                      <a:pPr algn="r" rtl="1">
                        <a:buFontTx/>
                        <a:buNone/>
                      </a:pPr>
                      <a:endParaRPr lang="ar-SA" sz="2000" dirty="0" smtClean="0"/>
                    </a:p>
                  </a:txBody>
                  <a:tcPr/>
                </a:tc>
                <a:tc>
                  <a:txBody>
                    <a:bodyPr/>
                    <a:lstStyle/>
                    <a:p>
                      <a:pPr algn="ctr" rtl="1"/>
                      <a:endParaRPr lang="ar-SA" sz="2000" dirty="0" smtClean="0"/>
                    </a:p>
                    <a:p>
                      <a:pPr algn="ctr" rtl="1"/>
                      <a:r>
                        <a:rPr lang="ar-SA" sz="2000" dirty="0" smtClean="0"/>
                        <a:t>الاستصناع</a:t>
                      </a:r>
                      <a:endParaRPr lang="en-US" sz="2000" b="1" dirty="0">
                        <a:solidFill>
                          <a:schemeClr val="bg1">
                            <a:lumMod val="50000"/>
                          </a:schemeClr>
                        </a:solidFill>
                      </a:endParaRPr>
                    </a:p>
                  </a:txBody>
                  <a:tcPr/>
                </a:tc>
              </a:tr>
            </a:tbl>
          </a:graphicData>
        </a:graphic>
      </p:graphicFrame>
      <p:sp>
        <p:nvSpPr>
          <p:cNvPr id="5" name="Slide Number Placeholder 4"/>
          <p:cNvSpPr>
            <a:spLocks noGrp="1"/>
          </p:cNvSpPr>
          <p:nvPr>
            <p:ph type="sldNum" sz="quarter" idx="12"/>
          </p:nvPr>
        </p:nvSpPr>
        <p:spPr/>
        <p:txBody>
          <a:bodyPr/>
          <a:lstStyle/>
          <a:p>
            <a:pPr>
              <a:defRPr/>
            </a:pPr>
            <a:fld id="{5090211A-151B-476B-80E8-235BAA8B3916}" type="slidenum">
              <a:rPr lang="en-US"/>
              <a:pPr>
                <a:defRPr/>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238" y="457200"/>
            <a:ext cx="8183562" cy="1050925"/>
          </a:xfrm>
        </p:spPr>
        <p:txBody>
          <a:bodyPr/>
          <a:lstStyle/>
          <a:p>
            <a:pPr algn="ctr" eaLnBrk="1" fontAlgn="auto" hangingPunct="1">
              <a:spcAft>
                <a:spcPts val="0"/>
              </a:spcAft>
              <a:defRPr/>
            </a:pPr>
            <a:r>
              <a:rPr lang="ar-SA" sz="2400" b="1" dirty="0" smtClean="0">
                <a:solidFill>
                  <a:schemeClr val="accent6">
                    <a:lumMod val="75000"/>
                  </a:schemeClr>
                </a:solidFill>
                <a:effectLst/>
                <a:latin typeface="+mn-lt"/>
                <a:ea typeface="+mn-ea"/>
                <a:cs typeface="+mn-cs"/>
              </a:rPr>
              <a:t>رابعاً : عقود المشاركات في صيغتها الأولية لا تصلح منتجات مصرفية</a:t>
            </a:r>
            <a:r>
              <a:rPr lang="ar-SA" sz="2400" dirty="0" smtClean="0">
                <a:solidFill>
                  <a:schemeClr val="accent6">
                    <a:lumMod val="75000"/>
                  </a:schemeClr>
                </a:solidFill>
                <a:effectLst/>
                <a:latin typeface="+mn-lt"/>
                <a:ea typeface="+mn-ea"/>
                <a:cs typeface="+mn-cs"/>
              </a:rPr>
              <a:t> :</a:t>
            </a:r>
            <a:endParaRPr lang="en-US" sz="2400" dirty="0" smtClean="0">
              <a:solidFill>
                <a:schemeClr val="accent6">
                  <a:lumMod val="75000"/>
                </a:schemeClr>
              </a:solidFill>
              <a:effectLst/>
              <a:latin typeface="+mn-lt"/>
              <a:ea typeface="+mn-ea"/>
              <a:cs typeface="+mn-cs"/>
            </a:endParaRPr>
          </a:p>
        </p:txBody>
      </p:sp>
      <p:sp>
        <p:nvSpPr>
          <p:cNvPr id="15363" name="Content Placeholder 2"/>
          <p:cNvSpPr>
            <a:spLocks noGrp="1"/>
          </p:cNvSpPr>
          <p:nvPr>
            <p:ph idx="1"/>
          </p:nvPr>
        </p:nvSpPr>
        <p:spPr>
          <a:xfrm>
            <a:off x="990600" y="1603375"/>
            <a:ext cx="7696200" cy="4187825"/>
          </a:xfrm>
        </p:spPr>
        <p:txBody>
          <a:bodyPr/>
          <a:lstStyle/>
          <a:p>
            <a:pPr algn="r" rtl="1" eaLnBrk="1" hangingPunct="1">
              <a:buFont typeface="Wingdings 2" pitchFamily="18" charset="2"/>
              <a:buNone/>
            </a:pPr>
            <a:r>
              <a:rPr lang="en-US" sz="2000" b="1" smtClean="0"/>
              <a:t>1/4</a:t>
            </a:r>
            <a:r>
              <a:rPr lang="ar-SA" sz="2000" b="1" smtClean="0">
                <a:ea typeface="Majalla UI"/>
              </a:rPr>
              <a:t>-</a:t>
            </a:r>
            <a:r>
              <a:rPr lang="ar-SA" sz="2000" smtClean="0">
                <a:ea typeface="Majalla UI"/>
              </a:rPr>
              <a:t> </a:t>
            </a:r>
            <a:r>
              <a:rPr lang="ar-SA" sz="2000" b="1" smtClean="0">
                <a:ea typeface="Majalla UI"/>
              </a:rPr>
              <a:t>ارتفاع المخاطر الأخلاقية في عقود المشاركات :</a:t>
            </a:r>
          </a:p>
          <a:p>
            <a:pPr algn="r" rtl="1" eaLnBrk="1" hangingPunct="1">
              <a:buFont typeface="Wingdings 2" pitchFamily="18" charset="2"/>
              <a:buNone/>
            </a:pPr>
            <a:endParaRPr lang="ar-SA" sz="2000" b="1" smtClean="0">
              <a:ea typeface="Majalla UI"/>
            </a:endParaRPr>
          </a:p>
          <a:p>
            <a:pPr algn="just" rtl="1" eaLnBrk="1" hangingPunct="1">
              <a:buFont typeface="Wingdings 2" pitchFamily="18" charset="2"/>
              <a:buNone/>
            </a:pPr>
            <a:r>
              <a:rPr lang="ar-SA" sz="2000" smtClean="0">
                <a:ea typeface="Majalla UI"/>
              </a:rPr>
              <a:t>   يقصد  بالمخاطر الأخلاقية المخاطر الناشئة من انفراد ( المضارب والشريك ) بإدارة المضاربة ،الأمر الذي يتيح له القيام بعدد من التصرفات التي قد تؤثر سلباً على العائد المرجو من النشاط   الاستثماري . من ذلك :</a:t>
            </a:r>
          </a:p>
          <a:p>
            <a:pPr algn="r" rtl="1" eaLnBrk="1" hangingPunct="1">
              <a:buFont typeface="Wingdings 2" pitchFamily="18" charset="2"/>
              <a:buNone/>
            </a:pPr>
            <a:endParaRPr lang="ar-SA" sz="2000" smtClean="0">
              <a:ea typeface="Majalla UI"/>
            </a:endParaRPr>
          </a:p>
          <a:p>
            <a:pPr algn="r" rtl="1" eaLnBrk="1" hangingPunct="1">
              <a:buFont typeface="Wingdings 2" pitchFamily="18" charset="2"/>
              <a:buNone/>
            </a:pPr>
            <a:r>
              <a:rPr lang="ar-SA" sz="2000" smtClean="0">
                <a:ea typeface="Majalla UI"/>
              </a:rPr>
              <a:t> 1/1/4 التلاعب في النفقات وإظهارها بغير حقيقتها ومن ثم  ادعاء الخسارة.</a:t>
            </a:r>
          </a:p>
          <a:p>
            <a:pPr algn="r" rtl="1" eaLnBrk="1" hangingPunct="1">
              <a:buFont typeface="Wingdings 2" pitchFamily="18" charset="2"/>
              <a:buNone/>
            </a:pPr>
            <a:endParaRPr lang="ar-SA" sz="2000" smtClean="0">
              <a:ea typeface="Majalla UI"/>
            </a:endParaRPr>
          </a:p>
          <a:p>
            <a:pPr algn="r" rtl="1" eaLnBrk="1" hangingPunct="1">
              <a:buFont typeface="Wingdings 2" pitchFamily="18" charset="2"/>
              <a:buNone/>
            </a:pPr>
            <a:r>
              <a:rPr lang="ar-SA" sz="2000" smtClean="0">
                <a:ea typeface="Majalla UI"/>
              </a:rPr>
              <a:t>2/1/4 ادعاء هلاك المال.</a:t>
            </a:r>
          </a:p>
          <a:p>
            <a:pPr algn="r" rtl="1" eaLnBrk="1" hangingPunct="1">
              <a:buFont typeface="Wingdings 2" pitchFamily="18" charset="2"/>
              <a:buNone/>
            </a:pPr>
            <a:endParaRPr lang="ar-SA" sz="2000" smtClean="0">
              <a:ea typeface="Majalla UI"/>
            </a:endParaRPr>
          </a:p>
          <a:p>
            <a:pPr algn="r" rtl="1" eaLnBrk="1" hangingPunct="1">
              <a:buFont typeface="Wingdings 2" pitchFamily="18" charset="2"/>
              <a:buNone/>
            </a:pPr>
            <a:r>
              <a:rPr lang="ar-SA" sz="2000" smtClean="0">
                <a:ea typeface="Majalla UI"/>
              </a:rPr>
              <a:t>3/1/4 اختيار الصفقات الناجحة لنفسه والخاسرة لحساب المضاربة أو المشاركة.</a:t>
            </a:r>
            <a:endParaRPr lang="en-US" sz="2000" smtClean="0"/>
          </a:p>
        </p:txBody>
      </p:sp>
      <p:sp>
        <p:nvSpPr>
          <p:cNvPr id="4" name="Slide Number Placeholder 3"/>
          <p:cNvSpPr>
            <a:spLocks noGrp="1"/>
          </p:cNvSpPr>
          <p:nvPr>
            <p:ph type="sldNum" sz="quarter" idx="12"/>
          </p:nvPr>
        </p:nvSpPr>
        <p:spPr/>
        <p:txBody>
          <a:bodyPr/>
          <a:lstStyle/>
          <a:p>
            <a:pPr>
              <a:defRPr/>
            </a:pPr>
            <a:fld id="{3C06BF80-612A-4789-B0BD-9813CF98DB99}" type="slidenum">
              <a:rPr lang="en-US"/>
              <a:pPr>
                <a:defRPr/>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457200" y="838200"/>
            <a:ext cx="8229600" cy="5334000"/>
          </a:xfrm>
        </p:spPr>
        <p:txBody>
          <a:bodyPr/>
          <a:lstStyle/>
          <a:p>
            <a:pPr algn="just" rtl="1" eaLnBrk="1" hangingPunct="1">
              <a:buFont typeface="Wingdings 2" pitchFamily="18" charset="2"/>
              <a:buNone/>
            </a:pPr>
            <a:endParaRPr lang="ar-SA" sz="2000" b="1" smtClean="0">
              <a:ea typeface="Majalla UI"/>
            </a:endParaRPr>
          </a:p>
          <a:p>
            <a:pPr algn="just" rtl="1" eaLnBrk="1" hangingPunct="1">
              <a:buFont typeface="Wingdings 2" pitchFamily="18" charset="2"/>
              <a:buNone/>
            </a:pPr>
            <a:r>
              <a:rPr lang="ar-SA" sz="2000" b="1" smtClean="0">
                <a:ea typeface="Majalla UI"/>
              </a:rPr>
              <a:t>2/4– تنشأ المخاطرة الأخلاقية في المشاركات لاعتبارات شرعية وعملية من ذلك :</a:t>
            </a:r>
          </a:p>
          <a:p>
            <a:pPr algn="just" rtl="1" eaLnBrk="1" hangingPunct="1">
              <a:buFont typeface="Wingdings 2" pitchFamily="18" charset="2"/>
              <a:buNone/>
            </a:pPr>
            <a:endParaRPr lang="ar-SA" sz="2000" b="1" smtClean="0">
              <a:ea typeface="Majalla UI"/>
            </a:endParaRPr>
          </a:p>
          <a:p>
            <a:pPr algn="just" rtl="1" eaLnBrk="1" hangingPunct="1">
              <a:buFont typeface="Wingdings 2" pitchFamily="18" charset="2"/>
              <a:buNone/>
            </a:pPr>
            <a:r>
              <a:rPr lang="ar-SA" sz="2000" smtClean="0">
                <a:ea typeface="Majalla UI"/>
              </a:rPr>
              <a:t>1/2/4 اعتبار الشريك أميناً لا يضمن إلا بالتعدي والتقصير.</a:t>
            </a:r>
          </a:p>
          <a:p>
            <a:pPr algn="just" rtl="1" eaLnBrk="1" hangingPunct="1">
              <a:buFont typeface="Wingdings 2" pitchFamily="18" charset="2"/>
              <a:buNone/>
            </a:pPr>
            <a:endParaRPr lang="ar-SA" sz="2000" smtClean="0">
              <a:ea typeface="Majalla UI"/>
            </a:endParaRPr>
          </a:p>
          <a:p>
            <a:pPr algn="just" rtl="1" eaLnBrk="1" hangingPunct="1">
              <a:buFont typeface="Wingdings 2" pitchFamily="18" charset="2"/>
              <a:buNone/>
            </a:pPr>
            <a:r>
              <a:rPr lang="ar-SA" sz="2000" smtClean="0">
                <a:ea typeface="Majalla UI"/>
              </a:rPr>
              <a:t>2/2/4 اشتراط انفراد المضارب بالعمل شرعاً والشريك بالإدارة عرفاً وعادة.</a:t>
            </a:r>
          </a:p>
          <a:p>
            <a:pPr algn="just" rtl="1" eaLnBrk="1" hangingPunct="1">
              <a:buFont typeface="Wingdings 2" pitchFamily="18" charset="2"/>
              <a:buNone/>
            </a:pPr>
            <a:endParaRPr lang="ar-SA" sz="2000" smtClean="0">
              <a:ea typeface="Majalla UI"/>
            </a:endParaRPr>
          </a:p>
          <a:p>
            <a:pPr algn="just" rtl="1" eaLnBrk="1" hangingPunct="1">
              <a:buFont typeface="Wingdings 2" pitchFamily="18" charset="2"/>
              <a:buNone/>
            </a:pPr>
            <a:r>
              <a:rPr lang="ar-SA" sz="2000" smtClean="0">
                <a:ea typeface="Majalla UI"/>
              </a:rPr>
              <a:t>3/2/4 تعارض المصالح عند خلط المضارب أمواله بأموال المضاربة وهو المتولي للإدارة.</a:t>
            </a:r>
          </a:p>
          <a:p>
            <a:pPr algn="just" rtl="1" eaLnBrk="1" hangingPunct="1">
              <a:buFont typeface="Wingdings 2" pitchFamily="18" charset="2"/>
              <a:buNone/>
            </a:pPr>
            <a:endParaRPr lang="ar-SA" sz="2000" smtClean="0">
              <a:ea typeface="Majalla UI"/>
            </a:endParaRPr>
          </a:p>
          <a:p>
            <a:pPr algn="just" rtl="1" eaLnBrk="1" hangingPunct="1">
              <a:buFont typeface="Wingdings 2" pitchFamily="18" charset="2"/>
              <a:buNone/>
            </a:pPr>
            <a:r>
              <a:rPr lang="ar-SA" sz="2000" smtClean="0">
                <a:ea typeface="Majalla UI"/>
              </a:rPr>
              <a:t>4/2/4 عدم وجود آليات واضحة لتحميل النفقات في المشاركات.</a:t>
            </a:r>
          </a:p>
          <a:p>
            <a:pPr algn="just" rtl="1" eaLnBrk="1" hangingPunct="1">
              <a:buFont typeface="Wingdings 2" pitchFamily="18" charset="2"/>
              <a:buNone/>
            </a:pPr>
            <a:endParaRPr lang="ar-SA" sz="2000" smtClean="0">
              <a:ea typeface="Majalla UI"/>
            </a:endParaRPr>
          </a:p>
          <a:p>
            <a:pPr algn="just" rtl="1" eaLnBrk="1" hangingPunct="1">
              <a:buFont typeface="Wingdings 2" pitchFamily="18" charset="2"/>
              <a:buNone/>
            </a:pPr>
            <a:r>
              <a:rPr lang="ar-SA" sz="2000" smtClean="0">
                <a:ea typeface="Majalla UI"/>
              </a:rPr>
              <a:t>5/2/4 عدم لزوم عقدي المشاركة والمضاربة لدى بعض المذاهب الفقهية .</a:t>
            </a:r>
          </a:p>
          <a:p>
            <a:pPr algn="r" rtl="1" eaLnBrk="1" hangingPunct="1">
              <a:buFont typeface="Wingdings 2" pitchFamily="18" charset="2"/>
              <a:buNone/>
            </a:pPr>
            <a:endParaRPr lang="ar-SA" sz="2000" smtClean="0">
              <a:ea typeface="Majalla UI"/>
            </a:endParaRPr>
          </a:p>
          <a:p>
            <a:pPr algn="r" rtl="1" eaLnBrk="1" hangingPunct="1">
              <a:buFont typeface="Wingdings 2" pitchFamily="18" charset="2"/>
              <a:buNone/>
            </a:pPr>
            <a:endParaRPr lang="en-US" sz="2000" smtClean="0"/>
          </a:p>
        </p:txBody>
      </p:sp>
      <p:sp>
        <p:nvSpPr>
          <p:cNvPr id="4" name="Slide Number Placeholder 3"/>
          <p:cNvSpPr>
            <a:spLocks noGrp="1"/>
          </p:cNvSpPr>
          <p:nvPr>
            <p:ph type="sldNum" sz="quarter" idx="12"/>
          </p:nvPr>
        </p:nvSpPr>
        <p:spPr/>
        <p:txBody>
          <a:bodyPr/>
          <a:lstStyle/>
          <a:p>
            <a:pPr>
              <a:defRPr/>
            </a:pPr>
            <a:fld id="{54170E1E-0DC1-48F1-82BC-401CC440333C}" type="slidenum">
              <a:rPr lang="en-US"/>
              <a:pPr>
                <a:defRPr/>
              </a:pPr>
              <a:t>9</a:t>
            </a:fld>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711</TotalTime>
  <Words>2302</Words>
  <Application>Microsoft Office PowerPoint</Application>
  <PresentationFormat>عرض على الشاشة (3:4)‏</PresentationFormat>
  <Paragraphs>285</Paragraphs>
  <Slides>26</Slides>
  <Notes>1</Notes>
  <HiddenSlides>0</HiddenSlides>
  <MMClips>0</MMClips>
  <ScaleCrop>false</ScaleCrop>
  <HeadingPairs>
    <vt:vector size="6" baseType="variant">
      <vt:variant>
        <vt:lpstr>الخطوط المستخدمة</vt:lpstr>
      </vt:variant>
      <vt:variant>
        <vt:i4>12</vt:i4>
      </vt:variant>
      <vt:variant>
        <vt:lpstr>سمة</vt:lpstr>
      </vt:variant>
      <vt:variant>
        <vt:i4>1</vt:i4>
      </vt:variant>
      <vt:variant>
        <vt:lpstr>عناوين الشرائح</vt:lpstr>
      </vt:variant>
      <vt:variant>
        <vt:i4>26</vt:i4>
      </vt:variant>
    </vt:vector>
  </HeadingPairs>
  <TitlesOfParts>
    <vt:vector size="39" baseType="lpstr">
      <vt:lpstr>Arial</vt:lpstr>
      <vt:lpstr>Gill Sans MT</vt:lpstr>
      <vt:lpstr>Wingdings 2</vt:lpstr>
      <vt:lpstr>Verdana</vt:lpstr>
      <vt:lpstr>Calibri</vt:lpstr>
      <vt:lpstr>Arabic Typesetting</vt:lpstr>
      <vt:lpstr>Old Antic Bold</vt:lpstr>
      <vt:lpstr>Majalla UI</vt:lpstr>
      <vt:lpstr>Arial Unicode MS</vt:lpstr>
      <vt:lpstr>Akhbar MT</vt:lpstr>
      <vt:lpstr>Times New Roman</vt:lpstr>
      <vt:lpstr>Simplified Arabic</vt:lpstr>
      <vt:lpstr>Solstice</vt:lpstr>
      <vt:lpstr>تطوير المضاربة لتكون منتجاً مصرفياً</vt:lpstr>
      <vt:lpstr>الشريحة 2</vt:lpstr>
      <vt:lpstr>الشريحة 3</vt:lpstr>
      <vt:lpstr>الشريحة 4</vt:lpstr>
      <vt:lpstr>الشريحة 5</vt:lpstr>
      <vt:lpstr>ثالثاً :تطبيق خصائص المنتج المصرفي على العقود الشرعية </vt:lpstr>
      <vt:lpstr>الشريحة 7</vt:lpstr>
      <vt:lpstr>رابعاً : عقود المشاركات في صيغتها الأولية لا تصلح منتجات مصرفية :</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    </vt:lpstr>
      <vt:lpstr>الشريحة 24</vt:lpstr>
      <vt:lpstr>الشريحة 25</vt:lpstr>
      <vt:lpstr>الشريحة 26</vt:lpstr>
    </vt:vector>
  </TitlesOfParts>
  <Company>The National Commercial Bank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تطوير المضاربة لتكون منتجاً مصرفياً</dc:title>
  <dc:creator>Ayman Balhaq</dc:creator>
  <cp:lastModifiedBy>ahali</cp:lastModifiedBy>
  <cp:revision>86</cp:revision>
  <dcterms:created xsi:type="dcterms:W3CDTF">2011-01-05T06:09:00Z</dcterms:created>
  <dcterms:modified xsi:type="dcterms:W3CDTF">2011-01-17T07:34:11Z</dcterms:modified>
</cp:coreProperties>
</file>