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2">
  <p:sldMasterIdLst>
    <p:sldMasterId id="2147483708" r:id="rId1"/>
  </p:sldMasterIdLst>
  <p:notesMasterIdLst>
    <p:notesMasterId r:id="rId34"/>
  </p:notesMasterIdLst>
  <p:sldIdLst>
    <p:sldId id="256" r:id="rId2"/>
    <p:sldId id="278" r:id="rId3"/>
    <p:sldId id="306" r:id="rId4"/>
    <p:sldId id="307" r:id="rId5"/>
    <p:sldId id="294" r:id="rId6"/>
    <p:sldId id="295" r:id="rId7"/>
    <p:sldId id="296" r:id="rId8"/>
    <p:sldId id="297" r:id="rId9"/>
    <p:sldId id="298" r:id="rId10"/>
    <p:sldId id="299" r:id="rId11"/>
    <p:sldId id="300" r:id="rId12"/>
    <p:sldId id="301" r:id="rId13"/>
    <p:sldId id="302" r:id="rId14"/>
    <p:sldId id="303" r:id="rId15"/>
    <p:sldId id="304" r:id="rId16"/>
    <p:sldId id="279" r:id="rId17"/>
    <p:sldId id="280" r:id="rId18"/>
    <p:sldId id="281" r:id="rId19"/>
    <p:sldId id="282" r:id="rId20"/>
    <p:sldId id="283" r:id="rId21"/>
    <p:sldId id="284" r:id="rId22"/>
    <p:sldId id="308" r:id="rId23"/>
    <p:sldId id="285" r:id="rId24"/>
    <p:sldId id="286" r:id="rId25"/>
    <p:sldId id="287" r:id="rId26"/>
    <p:sldId id="288" r:id="rId27"/>
    <p:sldId id="289" r:id="rId28"/>
    <p:sldId id="290" r:id="rId29"/>
    <p:sldId id="291" r:id="rId30"/>
    <p:sldId id="292" r:id="rId31"/>
    <p:sldId id="293" r:id="rId32"/>
    <p:sldId id="266" r:id="rId33"/>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F73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7" d="100"/>
          <a:sy n="67" d="100"/>
        </p:scale>
        <p:origin x="-606"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dirty="0"/>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0F68419-71F8-4923-9AB1-5E03D946687A}" type="datetimeFigureOut">
              <a:rPr lang="ar-SA" smtClean="0"/>
              <a:pPr/>
              <a:t>13/11/1423</a:t>
            </a:fld>
            <a:endParaRPr lang="ar-SA" dirty="0"/>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dirty="0"/>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dirty="0"/>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7265FD0-3C85-4C86-B350-F872A23DEDCB}" type="slidenum">
              <a:rPr lang="ar-SA" smtClean="0"/>
              <a:pPr/>
              <a:t>‹#›</a:t>
            </a:fld>
            <a:endParaRPr lang="ar-SA" dirty="0"/>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7" name="مستطيل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مستطيل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مستطيل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عنوان 7"/>
          <p:cNvSpPr>
            <a:spLocks noGrp="1"/>
          </p:cNvSpPr>
          <p:nvPr>
            <p:ph type="ctrTitle"/>
          </p:nvPr>
        </p:nvSpPr>
        <p:spPr>
          <a:xfrm>
            <a:off x="2362200" y="4038600"/>
            <a:ext cx="6477000" cy="1828800"/>
          </a:xfrm>
        </p:spPr>
        <p:txBody>
          <a:bodyPr anchor="b"/>
          <a:lstStyle>
            <a:lvl1pPr>
              <a:defRPr cap="all" baseline="0"/>
            </a:lvl1pPr>
          </a:lstStyle>
          <a:p>
            <a:r>
              <a:rPr kumimoji="0" lang="ar-SA" smtClean="0"/>
              <a:t>انقر لتحرير نمط العنوان الرئيسي</a:t>
            </a:r>
            <a:endParaRPr kumimoji="0" lang="en-US"/>
          </a:p>
        </p:txBody>
      </p:sp>
      <p:sp>
        <p:nvSpPr>
          <p:cNvPr id="9" name="عنوان فرعي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28" name="عنصر نائب للتاريخ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3EA47CE7-BF0F-4B00-B3C8-EB520130F18D}" type="datetimeFigureOut">
              <a:rPr lang="ar-SA" smtClean="0"/>
              <a:pPr/>
              <a:t>13/11/1423</a:t>
            </a:fld>
            <a:endParaRPr lang="ar-SA" dirty="0"/>
          </a:p>
        </p:txBody>
      </p:sp>
      <p:sp>
        <p:nvSpPr>
          <p:cNvPr id="17" name="عنصر نائب للتذييل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ar-SA" dirty="0"/>
          </a:p>
        </p:txBody>
      </p:sp>
      <p:sp>
        <p:nvSpPr>
          <p:cNvPr id="29" name="عنصر نائب لرقم الشريحة 28"/>
          <p:cNvSpPr>
            <a:spLocks noGrp="1"/>
          </p:cNvSpPr>
          <p:nvPr>
            <p:ph type="sldNum" sz="quarter" idx="12"/>
          </p:nvPr>
        </p:nvSpPr>
        <p:spPr>
          <a:xfrm>
            <a:off x="8001000" y="228600"/>
            <a:ext cx="838200" cy="381000"/>
          </a:xfrm>
        </p:spPr>
        <p:txBody>
          <a:bodyPr/>
          <a:lstStyle>
            <a:lvl1pPr>
              <a:defRPr>
                <a:solidFill>
                  <a:schemeClr val="tx2"/>
                </a:solidFill>
              </a:defRPr>
            </a:lvl1pPr>
          </a:lstStyle>
          <a:p>
            <a:fld id="{12790B7C-09B1-4CBB-B93D-958771206CD2}" type="slidenum">
              <a:rPr lang="ar-SA" smtClean="0"/>
              <a:pPr/>
              <a:t>‹#›</a:t>
            </a:fld>
            <a:endParaRPr lang="ar-SA"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4" name="عنصر نائب للنص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ar-SA" smtClean="0"/>
              <a:t>انقر لتحرير أنماط النص الرئيسي</a:t>
            </a:r>
          </a:p>
        </p:txBody>
      </p:sp>
      <p:sp>
        <p:nvSpPr>
          <p:cNvPr id="8" name="مستطيل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مستطيل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مستطيل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عنوان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ar-SA" smtClean="0"/>
              <a:t>انقر لتحرير نمط العنوان الرئيسي</a:t>
            </a:r>
            <a:endParaRPr kumimoji="0" lang="en-US"/>
          </a:p>
        </p:txBody>
      </p:sp>
      <p:sp>
        <p:nvSpPr>
          <p:cNvPr id="11" name="مستطيل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عنصر نائب للتاريخ 11"/>
          <p:cNvSpPr>
            <a:spLocks noGrp="1"/>
          </p:cNvSpPr>
          <p:nvPr>
            <p:ph type="dt" sz="half" idx="10"/>
          </p:nvPr>
        </p:nvSpPr>
        <p:spPr>
          <a:xfrm>
            <a:off x="6248400" y="6248400"/>
            <a:ext cx="2667000" cy="365125"/>
          </a:xfrm>
        </p:spPr>
        <p:txBody>
          <a:bodyPr rtlCol="0"/>
          <a:lstStyle/>
          <a:p>
            <a:fld id="{3EA47CE7-BF0F-4B00-B3C8-EB520130F18D}" type="datetimeFigureOut">
              <a:rPr lang="ar-SA" smtClean="0"/>
              <a:pPr/>
              <a:t>13/11/1423</a:t>
            </a:fld>
            <a:endParaRPr lang="ar-SA" dirty="0"/>
          </a:p>
        </p:txBody>
      </p:sp>
      <p:sp>
        <p:nvSpPr>
          <p:cNvPr id="13" name="عنصر نائب لرقم الشريحة 12"/>
          <p:cNvSpPr>
            <a:spLocks noGrp="1"/>
          </p:cNvSpPr>
          <p:nvPr>
            <p:ph type="sldNum" sz="quarter" idx="11"/>
          </p:nvPr>
        </p:nvSpPr>
        <p:spPr>
          <a:xfrm>
            <a:off x="0" y="4667249"/>
            <a:ext cx="1447800" cy="663578"/>
          </a:xfrm>
        </p:spPr>
        <p:txBody>
          <a:bodyPr rtlCol="0"/>
          <a:lstStyle>
            <a:lvl1pPr>
              <a:defRPr sz="2800"/>
            </a:lvl1pPr>
          </a:lstStyle>
          <a:p>
            <a:fld id="{12790B7C-09B1-4CBB-B93D-958771206CD2}" type="slidenum">
              <a:rPr lang="ar-SA" smtClean="0"/>
              <a:pPr/>
              <a:t>‹#›</a:t>
            </a:fld>
            <a:endParaRPr lang="ar-SA" dirty="0"/>
          </a:p>
        </p:txBody>
      </p:sp>
      <p:sp>
        <p:nvSpPr>
          <p:cNvPr id="14" name="عنصر نائب للتذييل 13"/>
          <p:cNvSpPr>
            <a:spLocks noGrp="1"/>
          </p:cNvSpPr>
          <p:nvPr>
            <p:ph type="ftr" sz="quarter" idx="12"/>
          </p:nvPr>
        </p:nvSpPr>
        <p:spPr>
          <a:xfrm>
            <a:off x="1600200" y="6248206"/>
            <a:ext cx="4572000" cy="365125"/>
          </a:xfrm>
        </p:spPr>
        <p:txBody>
          <a:bodyPr rtlCol="0"/>
          <a:lstStyle/>
          <a:p>
            <a:endParaRPr lang="ar-SA" dirty="0"/>
          </a:p>
        </p:txBody>
      </p:sp>
      <p:sp>
        <p:nvSpPr>
          <p:cNvPr id="3" name="عنصر نائب للصورة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ar-SA" dirty="0" smtClean="0"/>
              <a:t>انقر فوق الرمز لإضافة صورة</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3EA47CE7-BF0F-4B00-B3C8-EB520130F18D}" type="datetimeFigureOut">
              <a:rPr lang="ar-SA" smtClean="0"/>
              <a:pPr/>
              <a:t>13/11/1423</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12790B7C-09B1-4CBB-B93D-958771206CD2}" type="slidenum">
              <a:rPr lang="ar-SA" smtClean="0"/>
              <a:pPr/>
              <a:t>‹#›</a:t>
            </a:fld>
            <a:endParaRPr lang="ar-SA"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53200" y="609600"/>
            <a:ext cx="2057400" cy="5516563"/>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609600"/>
            <a:ext cx="5562600" cy="5516564"/>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a:xfrm>
            <a:off x="6553200" y="6248402"/>
            <a:ext cx="2209800" cy="365125"/>
          </a:xfrm>
        </p:spPr>
        <p:txBody>
          <a:bodyPr/>
          <a:lstStyle/>
          <a:p>
            <a:fld id="{3EA47CE7-BF0F-4B00-B3C8-EB520130F18D}" type="datetimeFigureOut">
              <a:rPr lang="ar-SA" smtClean="0"/>
              <a:pPr/>
              <a:t>13/11/1423</a:t>
            </a:fld>
            <a:endParaRPr lang="ar-SA" dirty="0"/>
          </a:p>
        </p:txBody>
      </p:sp>
      <p:sp>
        <p:nvSpPr>
          <p:cNvPr id="5" name="عنصر نائب للتذييل 4"/>
          <p:cNvSpPr>
            <a:spLocks noGrp="1"/>
          </p:cNvSpPr>
          <p:nvPr>
            <p:ph type="ftr" sz="quarter" idx="11"/>
          </p:nvPr>
        </p:nvSpPr>
        <p:spPr>
          <a:xfrm>
            <a:off x="457201" y="6248207"/>
            <a:ext cx="5573483" cy="365125"/>
          </a:xfrm>
        </p:spPr>
        <p:txBody>
          <a:bodyPr/>
          <a:lstStyle/>
          <a:p>
            <a:endParaRPr lang="ar-SA" dirty="0"/>
          </a:p>
        </p:txBody>
      </p:sp>
      <p:sp>
        <p:nvSpPr>
          <p:cNvPr id="7" name="مستطيل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مستطيل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مستطيل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عنصر نائب لرقم الشريحة 5"/>
          <p:cNvSpPr>
            <a:spLocks noGrp="1"/>
          </p:cNvSpPr>
          <p:nvPr>
            <p:ph type="sldNum" sz="quarter" idx="12"/>
          </p:nvPr>
        </p:nvSpPr>
        <p:spPr>
          <a:xfrm rot="5400000">
            <a:off x="5989638" y="144462"/>
            <a:ext cx="533400" cy="244476"/>
          </a:xfrm>
        </p:spPr>
        <p:txBody>
          <a:bodyPr/>
          <a:lstStyle/>
          <a:p>
            <a:fld id="{12790B7C-09B1-4CBB-B93D-958771206CD2}" type="slidenum">
              <a:rPr lang="ar-SA" smtClean="0"/>
              <a:pPr/>
              <a:t>‹#›</a:t>
            </a:fld>
            <a:endParaRPr lang="ar-SA"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612648" y="228600"/>
            <a:ext cx="8153400" cy="990600"/>
          </a:xfrm>
        </p:spPr>
        <p:txBody>
          <a:bodyPr/>
          <a:lstStyle/>
          <a:p>
            <a:r>
              <a:rPr kumimoji="0" lang="ar-SA" smtClean="0"/>
              <a:t>انقر لتحرير نمط العنوان الرئيسي</a:t>
            </a:r>
            <a:endParaRPr kumimoji="0" lang="en-US"/>
          </a:p>
        </p:txBody>
      </p:sp>
      <p:sp>
        <p:nvSpPr>
          <p:cNvPr id="4" name="عنصر نائب للتاريخ 3"/>
          <p:cNvSpPr>
            <a:spLocks noGrp="1"/>
          </p:cNvSpPr>
          <p:nvPr>
            <p:ph type="dt" sz="half" idx="10"/>
          </p:nvPr>
        </p:nvSpPr>
        <p:spPr/>
        <p:txBody>
          <a:bodyPr/>
          <a:lstStyle/>
          <a:p>
            <a:fld id="{3EA47CE7-BF0F-4B00-B3C8-EB520130F18D}" type="datetimeFigureOut">
              <a:rPr lang="ar-SA" smtClean="0"/>
              <a:pPr/>
              <a:t>13/11/1423</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lvl1pPr>
              <a:defRPr>
                <a:solidFill>
                  <a:srgbClr val="FFFFFF"/>
                </a:solidFill>
              </a:defRPr>
            </a:lvl1pPr>
          </a:lstStyle>
          <a:p>
            <a:fld id="{12790B7C-09B1-4CBB-B93D-958771206CD2}" type="slidenum">
              <a:rPr lang="ar-SA" smtClean="0"/>
              <a:pPr/>
              <a:t>‹#›</a:t>
            </a:fld>
            <a:endParaRPr lang="ar-SA" dirty="0"/>
          </a:p>
        </p:txBody>
      </p:sp>
      <p:sp>
        <p:nvSpPr>
          <p:cNvPr id="8" name="عنصر نائب للمحتوى 7"/>
          <p:cNvSpPr>
            <a:spLocks noGrp="1"/>
          </p:cNvSpPr>
          <p:nvPr>
            <p:ph sz="quarter" idx="1"/>
          </p:nvPr>
        </p:nvSpPr>
        <p:spPr>
          <a:xfrm>
            <a:off x="612648" y="1600200"/>
            <a:ext cx="8153400" cy="44958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pic>
        <p:nvPicPr>
          <p:cNvPr id="7" name="صورة 6"/>
          <p:cNvPicPr/>
          <p:nvPr userDrawn="1"/>
        </p:nvPicPr>
        <p:blipFill>
          <a:blip r:embed="rId2" cstate="print"/>
          <a:srcRect/>
          <a:stretch>
            <a:fillRect/>
          </a:stretch>
        </p:blipFill>
        <p:spPr bwMode="auto">
          <a:xfrm>
            <a:off x="0" y="152400"/>
            <a:ext cx="666750" cy="962025"/>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3" name="عنصر نائب للنص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7" name="مستطيل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مستطيل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مستطيل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عنوان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ar-SA" smtClean="0"/>
              <a:t>انقر لتحرير نمط العنوان الرئيسي</a:t>
            </a:r>
            <a:endParaRPr kumimoji="0" lang="en-US"/>
          </a:p>
        </p:txBody>
      </p:sp>
      <p:sp>
        <p:nvSpPr>
          <p:cNvPr id="12" name="عنصر نائب للتاريخ 11"/>
          <p:cNvSpPr>
            <a:spLocks noGrp="1"/>
          </p:cNvSpPr>
          <p:nvPr>
            <p:ph type="dt" sz="half" idx="10"/>
          </p:nvPr>
        </p:nvSpPr>
        <p:spPr/>
        <p:txBody>
          <a:bodyPr/>
          <a:lstStyle/>
          <a:p>
            <a:fld id="{3EA47CE7-BF0F-4B00-B3C8-EB520130F18D}" type="datetimeFigureOut">
              <a:rPr lang="ar-SA" smtClean="0"/>
              <a:pPr/>
              <a:t>13/11/1423</a:t>
            </a:fld>
            <a:endParaRPr lang="ar-SA" dirty="0"/>
          </a:p>
        </p:txBody>
      </p:sp>
      <p:sp>
        <p:nvSpPr>
          <p:cNvPr id="13" name="عنصر نائب لرقم الشريحة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12790B7C-09B1-4CBB-B93D-958771206CD2}" type="slidenum">
              <a:rPr lang="ar-SA" smtClean="0"/>
              <a:pPr/>
              <a:t>‹#›</a:t>
            </a:fld>
            <a:endParaRPr lang="ar-SA" dirty="0"/>
          </a:p>
        </p:txBody>
      </p:sp>
      <p:sp>
        <p:nvSpPr>
          <p:cNvPr id="14" name="عنصر نائب للتذييل 13"/>
          <p:cNvSpPr>
            <a:spLocks noGrp="1"/>
          </p:cNvSpPr>
          <p:nvPr>
            <p:ph type="ftr" sz="quarter" idx="12"/>
          </p:nvPr>
        </p:nvSpPr>
        <p:spPr/>
        <p:txBody>
          <a:bodyPr/>
          <a:lstStyle/>
          <a:p>
            <a:endParaRPr lang="ar-SA"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9" name="عنصر نائب للمحتوى 8"/>
          <p:cNvSpPr>
            <a:spLocks noGrp="1"/>
          </p:cNvSpPr>
          <p:nvPr>
            <p:ph sz="quarter" idx="1"/>
          </p:nvPr>
        </p:nvSpPr>
        <p:spPr>
          <a:xfrm>
            <a:off x="609600" y="1589567"/>
            <a:ext cx="388620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1" name="عنصر نائب للمحتوى 10"/>
          <p:cNvSpPr>
            <a:spLocks noGrp="1"/>
          </p:cNvSpPr>
          <p:nvPr>
            <p:ph sz="quarter" idx="2"/>
          </p:nvPr>
        </p:nvSpPr>
        <p:spPr>
          <a:xfrm>
            <a:off x="4844901" y="1589567"/>
            <a:ext cx="388620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8" name="عنصر نائب للتاريخ 7"/>
          <p:cNvSpPr>
            <a:spLocks noGrp="1"/>
          </p:cNvSpPr>
          <p:nvPr>
            <p:ph type="dt" sz="half" idx="15"/>
          </p:nvPr>
        </p:nvSpPr>
        <p:spPr/>
        <p:txBody>
          <a:bodyPr rtlCol="0"/>
          <a:lstStyle/>
          <a:p>
            <a:fld id="{3EA47CE7-BF0F-4B00-B3C8-EB520130F18D}" type="datetimeFigureOut">
              <a:rPr lang="ar-SA" smtClean="0"/>
              <a:pPr/>
              <a:t>13/11/1423</a:t>
            </a:fld>
            <a:endParaRPr lang="ar-SA" dirty="0"/>
          </a:p>
        </p:txBody>
      </p:sp>
      <p:sp>
        <p:nvSpPr>
          <p:cNvPr id="10" name="عنصر نائب لرقم الشريحة 9"/>
          <p:cNvSpPr>
            <a:spLocks noGrp="1"/>
          </p:cNvSpPr>
          <p:nvPr>
            <p:ph type="sldNum" sz="quarter" idx="16"/>
          </p:nvPr>
        </p:nvSpPr>
        <p:spPr/>
        <p:txBody>
          <a:bodyPr rtlCol="0"/>
          <a:lstStyle/>
          <a:p>
            <a:fld id="{12790B7C-09B1-4CBB-B93D-958771206CD2}" type="slidenum">
              <a:rPr lang="ar-SA" smtClean="0"/>
              <a:pPr/>
              <a:t>‹#›</a:t>
            </a:fld>
            <a:endParaRPr lang="ar-SA" dirty="0"/>
          </a:p>
        </p:txBody>
      </p:sp>
      <p:sp>
        <p:nvSpPr>
          <p:cNvPr id="12" name="عنصر نائب للتذييل 11"/>
          <p:cNvSpPr>
            <a:spLocks noGrp="1"/>
          </p:cNvSpPr>
          <p:nvPr>
            <p:ph type="ftr" sz="quarter" idx="17"/>
          </p:nvPr>
        </p:nvSpPr>
        <p:spPr/>
        <p:txBody>
          <a:bodyPr rtlCol="0"/>
          <a:lstStyle/>
          <a:p>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533400" y="273050"/>
            <a:ext cx="8153400" cy="869950"/>
          </a:xfrm>
        </p:spPr>
        <p:txBody>
          <a:bodyPr anchor="ctr"/>
          <a:lstStyle>
            <a:lvl1pPr>
              <a:defRPr/>
            </a:lvl1pPr>
          </a:lstStyle>
          <a:p>
            <a:r>
              <a:rPr kumimoji="0" lang="ar-SA" smtClean="0"/>
              <a:t>انقر لتحرير نمط العنوان الرئيسي</a:t>
            </a:r>
            <a:endParaRPr kumimoji="0" lang="en-US"/>
          </a:p>
        </p:txBody>
      </p:sp>
      <p:sp>
        <p:nvSpPr>
          <p:cNvPr id="11" name="عنصر نائب للمحتوى 10"/>
          <p:cNvSpPr>
            <a:spLocks noGrp="1"/>
          </p:cNvSpPr>
          <p:nvPr>
            <p:ph sz="quarter" idx="2"/>
          </p:nvPr>
        </p:nvSpPr>
        <p:spPr>
          <a:xfrm>
            <a:off x="609600" y="2438400"/>
            <a:ext cx="3886200" cy="35814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3" name="عنصر نائب للمحتوى 12"/>
          <p:cNvSpPr>
            <a:spLocks noGrp="1"/>
          </p:cNvSpPr>
          <p:nvPr>
            <p:ph sz="quarter" idx="4"/>
          </p:nvPr>
        </p:nvSpPr>
        <p:spPr>
          <a:xfrm>
            <a:off x="4800600" y="2438400"/>
            <a:ext cx="3886200" cy="35814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0" name="عنصر نائب للتاريخ 9"/>
          <p:cNvSpPr>
            <a:spLocks noGrp="1"/>
          </p:cNvSpPr>
          <p:nvPr>
            <p:ph type="dt" sz="half" idx="15"/>
          </p:nvPr>
        </p:nvSpPr>
        <p:spPr/>
        <p:txBody>
          <a:bodyPr rtlCol="0"/>
          <a:lstStyle/>
          <a:p>
            <a:fld id="{3EA47CE7-BF0F-4B00-B3C8-EB520130F18D}" type="datetimeFigureOut">
              <a:rPr lang="ar-SA" smtClean="0"/>
              <a:pPr/>
              <a:t>13/11/1423</a:t>
            </a:fld>
            <a:endParaRPr lang="ar-SA" dirty="0"/>
          </a:p>
        </p:txBody>
      </p:sp>
      <p:sp>
        <p:nvSpPr>
          <p:cNvPr id="12" name="عنصر نائب لرقم الشريحة 11"/>
          <p:cNvSpPr>
            <a:spLocks noGrp="1"/>
          </p:cNvSpPr>
          <p:nvPr>
            <p:ph type="sldNum" sz="quarter" idx="16"/>
          </p:nvPr>
        </p:nvSpPr>
        <p:spPr/>
        <p:txBody>
          <a:bodyPr rtlCol="0"/>
          <a:lstStyle/>
          <a:p>
            <a:fld id="{12790B7C-09B1-4CBB-B93D-958771206CD2}" type="slidenum">
              <a:rPr lang="ar-SA" smtClean="0"/>
              <a:pPr/>
              <a:t>‹#›</a:t>
            </a:fld>
            <a:endParaRPr lang="ar-SA" dirty="0"/>
          </a:p>
        </p:txBody>
      </p:sp>
      <p:sp>
        <p:nvSpPr>
          <p:cNvPr id="14" name="عنصر نائب للتذييل 13"/>
          <p:cNvSpPr>
            <a:spLocks noGrp="1"/>
          </p:cNvSpPr>
          <p:nvPr>
            <p:ph type="ftr" sz="quarter" idx="17"/>
          </p:nvPr>
        </p:nvSpPr>
        <p:spPr/>
        <p:txBody>
          <a:bodyPr rtlCol="0"/>
          <a:lstStyle/>
          <a:p>
            <a:endParaRPr lang="ar-SA" dirty="0"/>
          </a:p>
        </p:txBody>
      </p:sp>
      <p:sp>
        <p:nvSpPr>
          <p:cNvPr id="16" name="عنصر نائب للنص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ar-SA" smtClean="0"/>
              <a:t>انقر لتحرير أنماط النص الرئيسي</a:t>
            </a:r>
          </a:p>
        </p:txBody>
      </p:sp>
      <p:sp>
        <p:nvSpPr>
          <p:cNvPr id="15" name="عنصر نائب للنص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ar-SA" smtClean="0"/>
              <a:t>انقر لتحرير أنماط النص الرئيسي</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عنوان فقط">
    <p:spTree>
      <p:nvGrpSpPr>
        <p:cNvPr id="1" name=""/>
        <p:cNvGrpSpPr/>
        <p:nvPr/>
      </p:nvGrpSpPr>
      <p:grpSpPr>
        <a:xfrm>
          <a:off x="0" y="0"/>
          <a:ext cx="0" cy="0"/>
          <a:chOff x="0" y="0"/>
          <a:chExt cx="0" cy="0"/>
        </a:xfrm>
      </p:grpSpPr>
      <p:sp>
        <p:nvSpPr>
          <p:cNvPr id="3" name="عنصر نائب للتاريخ 2"/>
          <p:cNvSpPr>
            <a:spLocks noGrp="1"/>
          </p:cNvSpPr>
          <p:nvPr>
            <p:ph type="dt" sz="half" idx="10"/>
          </p:nvPr>
        </p:nvSpPr>
        <p:spPr/>
        <p:txBody>
          <a:bodyPr/>
          <a:lstStyle/>
          <a:p>
            <a:fld id="{3EA47CE7-BF0F-4B00-B3C8-EB520130F18D}" type="datetimeFigureOut">
              <a:rPr lang="ar-SA" smtClean="0"/>
              <a:pPr/>
              <a:t>13/11/1423</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lvl1pPr>
              <a:defRPr>
                <a:solidFill>
                  <a:srgbClr val="FFFFFF"/>
                </a:solidFill>
              </a:defRPr>
            </a:lvl1pPr>
          </a:lstStyle>
          <a:p>
            <a:fld id="{12790B7C-09B1-4CBB-B93D-958771206CD2}" type="slidenum">
              <a:rPr lang="ar-SA" smtClean="0"/>
              <a:pPr/>
              <a:t>‹#›</a:t>
            </a:fld>
            <a:endParaRPr lang="ar-SA" dirty="0"/>
          </a:p>
        </p:txBody>
      </p:sp>
      <p:pic>
        <p:nvPicPr>
          <p:cNvPr id="6" name="صورة 0" descr="مؤتمر الخدمات1.JPG"/>
          <p:cNvPicPr>
            <a:picLocks noChangeAspect="1" noChangeArrowheads="1"/>
          </p:cNvPicPr>
          <p:nvPr userDrawn="1"/>
        </p:nvPicPr>
        <p:blipFill>
          <a:blip r:embed="rId2" cstate="print">
            <a:clrChange>
              <a:clrFrom>
                <a:srgbClr val="FFFFFF"/>
              </a:clrFrom>
              <a:clrTo>
                <a:srgbClr val="FFFFFF">
                  <a:alpha val="0"/>
                </a:srgbClr>
              </a:clrTo>
            </a:clrChange>
            <a:lum bright="30000" contrast="-40000"/>
          </a:blip>
          <a:srcRect/>
          <a:stretch>
            <a:fillRect/>
          </a:stretch>
        </p:blipFill>
        <p:spPr bwMode="auto">
          <a:xfrm>
            <a:off x="2667000" y="1600200"/>
            <a:ext cx="3747484" cy="4575698"/>
          </a:xfrm>
          <a:prstGeom prst="rect">
            <a:avLst/>
          </a:prstGeom>
          <a:noFill/>
          <a:ln w="9525">
            <a:noFill/>
            <a:miter lim="800000"/>
            <a:headEnd/>
            <a:tailEnd/>
          </a:ln>
        </p:spPr>
      </p:pic>
      <p:pic>
        <p:nvPicPr>
          <p:cNvPr id="7" name="صورة 6"/>
          <p:cNvPicPr/>
          <p:nvPr userDrawn="1"/>
        </p:nvPicPr>
        <p:blipFill>
          <a:blip r:embed="rId3" cstate="print"/>
          <a:srcRect/>
          <a:stretch>
            <a:fillRect/>
          </a:stretch>
        </p:blipFill>
        <p:spPr bwMode="auto">
          <a:xfrm>
            <a:off x="0" y="152400"/>
            <a:ext cx="666750" cy="962025"/>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تخطيط مخصص">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3EA47CE7-BF0F-4B00-B3C8-EB520130F18D}" type="datetimeFigureOut">
              <a:rPr lang="ar-SA" smtClean="0"/>
              <a:pPr/>
              <a:t>13/11/1423</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12790B7C-09B1-4CBB-B93D-958771206CD2}"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3EA47CE7-BF0F-4B00-B3C8-EB520130F18D}" type="datetimeFigureOut">
              <a:rPr lang="ar-SA" smtClean="0"/>
              <a:pPr/>
              <a:t>13/11/1423</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a:xfrm>
            <a:off x="0" y="6248400"/>
            <a:ext cx="533400" cy="381000"/>
          </a:xfrm>
        </p:spPr>
        <p:txBody>
          <a:bodyPr/>
          <a:lstStyle>
            <a:lvl1pPr>
              <a:defRPr>
                <a:solidFill>
                  <a:schemeClr val="tx2"/>
                </a:solidFill>
              </a:defRPr>
            </a:lvl1pPr>
          </a:lstStyle>
          <a:p>
            <a:fld id="{12790B7C-09B1-4CBB-B93D-958771206CD2}" type="slidenum">
              <a:rPr lang="ar-SA" smtClean="0"/>
              <a:pPr/>
              <a:t>‹#›</a:t>
            </a:fld>
            <a:endParaRPr lang="ar-SA" dirty="0"/>
          </a:p>
        </p:txBody>
      </p:sp>
      <p:pic>
        <p:nvPicPr>
          <p:cNvPr id="5" name="صورة 0" descr="مؤتمر الخدمات1.JPG"/>
          <p:cNvPicPr>
            <a:picLocks noChangeAspect="1" noChangeArrowheads="1"/>
          </p:cNvPicPr>
          <p:nvPr userDrawn="1"/>
        </p:nvPicPr>
        <p:blipFill>
          <a:blip r:embed="rId2" cstate="print">
            <a:clrChange>
              <a:clrFrom>
                <a:srgbClr val="FFFFFF"/>
              </a:clrFrom>
              <a:clrTo>
                <a:srgbClr val="FFFFFF">
                  <a:alpha val="0"/>
                </a:srgbClr>
              </a:clrTo>
            </a:clrChange>
            <a:lum bright="30000" contrast="-40000"/>
          </a:blip>
          <a:srcRect/>
          <a:stretch>
            <a:fillRect/>
          </a:stretch>
        </p:blipFill>
        <p:spPr bwMode="auto">
          <a:xfrm>
            <a:off x="2438400" y="1219200"/>
            <a:ext cx="4052284" cy="4947860"/>
          </a:xfrm>
          <a:prstGeom prst="rect">
            <a:avLst/>
          </a:prstGeom>
          <a:noFill/>
          <a:ln w="9525">
            <a:noFill/>
            <a:miter lim="800000"/>
            <a:headEnd/>
            <a:tailEnd/>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09600" y="273050"/>
            <a:ext cx="8077200" cy="869950"/>
          </a:xfrm>
        </p:spPr>
        <p:txBody>
          <a:bodyPr anchor="ctr"/>
          <a:lstStyle>
            <a:lvl1pPr algn="l">
              <a:buNone/>
              <a:defRPr sz="4400" b="0"/>
            </a:lvl1pPr>
          </a:lstStyle>
          <a:p>
            <a:r>
              <a:rPr kumimoji="0" lang="ar-SA" smtClean="0"/>
              <a:t>انقر لتحرير نمط العنوان الرئيسي</a:t>
            </a:r>
            <a:endParaRPr kumimoji="0" lang="en-US"/>
          </a:p>
        </p:txBody>
      </p:sp>
      <p:sp>
        <p:nvSpPr>
          <p:cNvPr id="5" name="عنصر نائب للتاريخ 4"/>
          <p:cNvSpPr>
            <a:spLocks noGrp="1"/>
          </p:cNvSpPr>
          <p:nvPr>
            <p:ph type="dt" sz="half" idx="10"/>
          </p:nvPr>
        </p:nvSpPr>
        <p:spPr/>
        <p:txBody>
          <a:bodyPr/>
          <a:lstStyle/>
          <a:p>
            <a:fld id="{3EA47CE7-BF0F-4B00-B3C8-EB520130F18D}" type="datetimeFigureOut">
              <a:rPr lang="ar-SA" smtClean="0"/>
              <a:pPr/>
              <a:t>13/11/1423</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lvl1pPr>
              <a:defRPr>
                <a:solidFill>
                  <a:srgbClr val="FFFFFF"/>
                </a:solidFill>
              </a:defRPr>
            </a:lvl1pPr>
          </a:lstStyle>
          <a:p>
            <a:fld id="{12790B7C-09B1-4CBB-B93D-958771206CD2}" type="slidenum">
              <a:rPr lang="ar-SA" smtClean="0"/>
              <a:pPr/>
              <a:t>‹#›</a:t>
            </a:fld>
            <a:endParaRPr lang="ar-SA" dirty="0"/>
          </a:p>
        </p:txBody>
      </p:sp>
      <p:sp>
        <p:nvSpPr>
          <p:cNvPr id="3" name="عنصر نائب للنص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9" name="عنصر نائب للمحتوى 8"/>
          <p:cNvSpPr>
            <a:spLocks noGrp="1"/>
          </p:cNvSpPr>
          <p:nvPr>
            <p:ph sz="quarter" idx="1"/>
          </p:nvPr>
        </p:nvSpPr>
        <p:spPr>
          <a:xfrm>
            <a:off x="2362200" y="1752600"/>
            <a:ext cx="6400800" cy="44196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عنصر نائب للعنوان 21"/>
          <p:cNvSpPr>
            <a:spLocks noGrp="1"/>
          </p:cNvSpPr>
          <p:nvPr>
            <p:ph type="title"/>
          </p:nvPr>
        </p:nvSpPr>
        <p:spPr>
          <a:xfrm>
            <a:off x="609600" y="228600"/>
            <a:ext cx="8153400" cy="990600"/>
          </a:xfrm>
          <a:prstGeom prst="rect">
            <a:avLst/>
          </a:prstGeom>
        </p:spPr>
        <p:txBody>
          <a:bodyPr vert="horz" anchor="ctr">
            <a:normAutofit/>
          </a:body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4" name="عنصر نائب للتاريخ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3EA47CE7-BF0F-4B00-B3C8-EB520130F18D}" type="datetimeFigureOut">
              <a:rPr lang="ar-SA" smtClean="0"/>
              <a:pPr/>
              <a:t>13/11/1423</a:t>
            </a:fld>
            <a:endParaRPr lang="ar-SA" dirty="0"/>
          </a:p>
        </p:txBody>
      </p:sp>
      <p:sp>
        <p:nvSpPr>
          <p:cNvPr id="3" name="عنصر نائب للتذييل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ar-SA" dirty="0"/>
          </a:p>
        </p:txBody>
      </p:sp>
      <p:sp>
        <p:nvSpPr>
          <p:cNvPr id="7" name="مستطيل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مستطيل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مستطيل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عنصر نائب لرقم الشريحة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12790B7C-09B1-4CBB-B93D-958771206CD2}"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20" r:id="rId7"/>
    <p:sldLayoutId id="2147483715" r:id="rId8"/>
    <p:sldLayoutId id="2147483716" r:id="rId9"/>
    <p:sldLayoutId id="2147483717" r:id="rId10"/>
    <p:sldLayoutId id="2147483718" r:id="rId11"/>
    <p:sldLayoutId id="2147483719" r:id="rId12"/>
  </p:sldLayoutIdLst>
  <p:txStyles>
    <p:titleStyle>
      <a:lvl1pPr algn="l" rtl="1" eaLnBrk="1" latinLnBrk="0" hangingPunct="1">
        <a:spcBef>
          <a:spcPct val="0"/>
        </a:spcBef>
        <a:buNone/>
        <a:defRPr kumimoji="0" sz="4400" kern="1200">
          <a:solidFill>
            <a:schemeClr val="tx2"/>
          </a:solidFill>
          <a:latin typeface="+mj-lt"/>
          <a:ea typeface="+mj-ea"/>
          <a:cs typeface="+mj-cs"/>
        </a:defRPr>
      </a:lvl1pPr>
    </p:titleStyle>
    <p:bodyStyle>
      <a:lvl1pPr marL="320040" indent="-320040" algn="r" rtl="1"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r" rtl="1"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r" rtl="1"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r" rtl="1"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r" rtl="1"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r" rtl="1"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r" rtl="1"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r" rtl="1"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r" rtl="1"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idx="4294967295"/>
          </p:nvPr>
        </p:nvSpPr>
        <p:spPr>
          <a:xfrm>
            <a:off x="609600" y="5867400"/>
            <a:ext cx="8153400" cy="990600"/>
          </a:xfrm>
          <a:scene3d>
            <a:camera prst="perspectiveRelaxed"/>
            <a:lightRig rig="threePt" dir="t"/>
          </a:scene3d>
          <a:sp3d>
            <a:bevelT prst="angle"/>
          </a:sp3d>
        </p:spPr>
        <p:style>
          <a:lnRef idx="1">
            <a:schemeClr val="accent5"/>
          </a:lnRef>
          <a:fillRef idx="2">
            <a:schemeClr val="accent5"/>
          </a:fillRef>
          <a:effectRef idx="1">
            <a:schemeClr val="accent5"/>
          </a:effectRef>
          <a:fontRef idx="minor">
            <a:schemeClr val="dk1"/>
          </a:fontRef>
        </p:style>
        <p:txBody>
          <a:bodyPr/>
          <a:lstStyle/>
          <a:p>
            <a:pPr algn="ctr"/>
            <a:r>
              <a:rPr lang="ar-SA" b="1" i="1" u="sng" dirty="0" smtClean="0"/>
              <a:t>27-28 / 04 /2010</a:t>
            </a:r>
            <a:endParaRPr lang="ar-SA" b="1" i="1" u="sng" dirty="0"/>
          </a:p>
        </p:txBody>
      </p:sp>
      <p:sp>
        <p:nvSpPr>
          <p:cNvPr id="11" name="مستطيل 10"/>
          <p:cNvSpPr/>
          <p:nvPr/>
        </p:nvSpPr>
        <p:spPr>
          <a:xfrm>
            <a:off x="304800" y="2971800"/>
            <a:ext cx="8382000" cy="1938992"/>
          </a:xfrm>
          <a:prstGeom prst="rect">
            <a:avLst/>
          </a:prstGeom>
        </p:spPr>
        <p:txBody>
          <a:bodyPr wrap="square">
            <a:spAutoFit/>
          </a:bodyPr>
          <a:lstStyle/>
          <a:p>
            <a:pPr algn="ctr">
              <a:buNone/>
            </a:pPr>
            <a:r>
              <a:rPr lang="ar-SA" sz="6000" b="1" dirty="0" smtClean="0">
                <a:solidFill>
                  <a:schemeClr val="accent4">
                    <a:lumMod val="75000"/>
                  </a:schemeClr>
                </a:solidFill>
                <a:cs typeface="Diwani Letter" pitchFamily="2" charset="-78"/>
              </a:rPr>
              <a:t>مؤتمر الخدمات المالية الإسلامية الثاني</a:t>
            </a:r>
          </a:p>
          <a:p>
            <a:pPr algn="ctr">
              <a:buNone/>
            </a:pPr>
            <a:r>
              <a:rPr lang="ar-SA" sz="6000" dirty="0" smtClean="0">
                <a:solidFill>
                  <a:schemeClr val="accent2">
                    <a:lumMod val="75000"/>
                  </a:schemeClr>
                </a:solidFill>
                <a:cs typeface="DecoType Naskh Special" pitchFamily="2" charset="-78"/>
              </a:rPr>
              <a:t>الكفاءة – الرقابة – القياس - الافصاح</a:t>
            </a:r>
            <a:endParaRPr lang="ar-SA" sz="6000" dirty="0">
              <a:solidFill>
                <a:schemeClr val="accent2">
                  <a:lumMod val="75000"/>
                </a:schemeClr>
              </a:solidFill>
              <a:cs typeface="DecoType Naskh Special" pitchFamily="2" charset="-78"/>
            </a:endParaRPr>
          </a:p>
        </p:txBody>
      </p:sp>
      <p:pic>
        <p:nvPicPr>
          <p:cNvPr id="15" name="Picture 6" descr="logo555gjjn"/>
          <p:cNvPicPr>
            <a:picLocks noChangeAspect="1" noChangeArrowheads="1"/>
          </p:cNvPicPr>
          <p:nvPr/>
        </p:nvPicPr>
        <p:blipFill>
          <a:blip r:embed="rId2" cstate="print">
            <a:clrChange>
              <a:clrFrom>
                <a:srgbClr val="FCFCFC"/>
              </a:clrFrom>
              <a:clrTo>
                <a:srgbClr val="FCFCFC">
                  <a:alpha val="0"/>
                </a:srgbClr>
              </a:clrTo>
            </a:clrChange>
          </a:blip>
          <a:srcRect/>
          <a:stretch>
            <a:fillRect/>
          </a:stretch>
        </p:blipFill>
        <p:spPr bwMode="auto">
          <a:xfrm>
            <a:off x="5486400" y="42864"/>
            <a:ext cx="1136650" cy="1144587"/>
          </a:xfrm>
          <a:prstGeom prst="rect">
            <a:avLst/>
          </a:prstGeom>
          <a:noFill/>
        </p:spPr>
      </p:pic>
      <p:pic>
        <p:nvPicPr>
          <p:cNvPr id="2050" name="صورة 3"/>
          <p:cNvPicPr>
            <a:picLocks noChangeAspect="1" noChangeArrowheads="1"/>
          </p:cNvPicPr>
          <p:nvPr/>
        </p:nvPicPr>
        <p:blipFill>
          <a:blip r:embed="rId3" cstate="print"/>
          <a:srcRect/>
          <a:stretch>
            <a:fillRect/>
          </a:stretch>
        </p:blipFill>
        <p:spPr bwMode="auto">
          <a:xfrm>
            <a:off x="2971800" y="28576"/>
            <a:ext cx="981075" cy="1238250"/>
          </a:xfrm>
          <a:prstGeom prst="rect">
            <a:avLst/>
          </a:prstGeom>
          <a:noFill/>
          <a:ln w="9525">
            <a:noFill/>
            <a:miter lim="800000"/>
            <a:headEnd/>
            <a:tailEnd/>
          </a:ln>
        </p:spPr>
      </p:pic>
      <p:pic>
        <p:nvPicPr>
          <p:cNvPr id="2051" name="صورة 1"/>
          <p:cNvPicPr>
            <a:picLocks noChangeAspect="1" noChangeArrowheads="1"/>
          </p:cNvPicPr>
          <p:nvPr/>
        </p:nvPicPr>
        <p:blipFill>
          <a:blip r:embed="rId4" cstate="print"/>
          <a:srcRect/>
          <a:stretch>
            <a:fillRect/>
          </a:stretch>
        </p:blipFill>
        <p:spPr bwMode="auto">
          <a:xfrm>
            <a:off x="4267200" y="76200"/>
            <a:ext cx="952500" cy="1181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additive="base">
                                        <p:cTn id="7" dur="2000" fill="hold"/>
                                        <p:tgtEl>
                                          <p:spTgt spid="2051"/>
                                        </p:tgtEl>
                                        <p:attrNameLst>
                                          <p:attrName>ppt_x</p:attrName>
                                        </p:attrNameLst>
                                      </p:cBhvr>
                                      <p:tavLst>
                                        <p:tav tm="0">
                                          <p:val>
                                            <p:strVal val="#ppt_x"/>
                                          </p:val>
                                        </p:tav>
                                        <p:tav tm="100000">
                                          <p:val>
                                            <p:strVal val="#ppt_x"/>
                                          </p:val>
                                        </p:tav>
                                      </p:tavLst>
                                    </p:anim>
                                    <p:anim calcmode="lin" valueType="num">
                                      <p:cBhvr additive="base">
                                        <p:cTn id="8" dur="2000" fill="hold"/>
                                        <p:tgtEl>
                                          <p:spTgt spid="205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1"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2000" fill="hold"/>
                                        <p:tgtEl>
                                          <p:spTgt spid="15"/>
                                        </p:tgtEl>
                                        <p:attrNameLst>
                                          <p:attrName>ppt_x</p:attrName>
                                        </p:attrNameLst>
                                      </p:cBhvr>
                                      <p:tavLst>
                                        <p:tav tm="0">
                                          <p:val>
                                            <p:strVal val="#ppt_x"/>
                                          </p:val>
                                        </p:tav>
                                        <p:tav tm="100000">
                                          <p:val>
                                            <p:strVal val="#ppt_x"/>
                                          </p:val>
                                        </p:tav>
                                      </p:tavLst>
                                    </p:anim>
                                    <p:anim calcmode="lin" valueType="num">
                                      <p:cBhvr additive="base">
                                        <p:cTn id="13" dur="20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4000"/>
                            </p:stCondLst>
                            <p:childTnLst>
                              <p:par>
                                <p:cTn id="15" presetID="2" presetClass="entr" presetSubtype="1" fill="hold" nodeType="after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2000" fill="hold"/>
                                        <p:tgtEl>
                                          <p:spTgt spid="2050"/>
                                        </p:tgtEl>
                                        <p:attrNameLst>
                                          <p:attrName>ppt_x</p:attrName>
                                        </p:attrNameLst>
                                      </p:cBhvr>
                                      <p:tavLst>
                                        <p:tav tm="0">
                                          <p:val>
                                            <p:strVal val="#ppt_x"/>
                                          </p:val>
                                        </p:tav>
                                        <p:tav tm="100000">
                                          <p:val>
                                            <p:strVal val="#ppt_x"/>
                                          </p:val>
                                        </p:tav>
                                      </p:tavLst>
                                    </p:anim>
                                    <p:anim calcmode="lin" valueType="num">
                                      <p:cBhvr additive="base">
                                        <p:cTn id="18" dur="2000" fill="hold"/>
                                        <p:tgtEl>
                                          <p:spTgt spid="2050"/>
                                        </p:tgtEl>
                                        <p:attrNameLst>
                                          <p:attrName>ppt_y</p:attrName>
                                        </p:attrNameLst>
                                      </p:cBhvr>
                                      <p:tavLst>
                                        <p:tav tm="0">
                                          <p:val>
                                            <p:strVal val="0-#ppt_h/2"/>
                                          </p:val>
                                        </p:tav>
                                        <p:tav tm="100000">
                                          <p:val>
                                            <p:strVal val="#ppt_y"/>
                                          </p:val>
                                        </p:tav>
                                      </p:tavLst>
                                    </p:anim>
                                  </p:childTnLst>
                                </p:cTn>
                              </p:par>
                            </p:childTnLst>
                          </p:cTn>
                        </p:par>
                        <p:par>
                          <p:cTn id="19" fill="hold">
                            <p:stCondLst>
                              <p:cond delay="6000"/>
                            </p:stCondLst>
                            <p:childTnLst>
                              <p:par>
                                <p:cTn id="20" presetID="16" presetClass="entr" presetSubtype="2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Horizontal)">
                                      <p:cBhvr>
                                        <p:cTn id="22" dur="2000"/>
                                        <p:tgtEl>
                                          <p:spTgt spid="11"/>
                                        </p:tgtEl>
                                      </p:cBhvr>
                                    </p:animEffect>
                                  </p:childTnLst>
                                </p:cTn>
                              </p:par>
                            </p:childTnLst>
                          </p:cTn>
                        </p:par>
                        <p:par>
                          <p:cTn id="23" fill="hold">
                            <p:stCondLst>
                              <p:cond delay="8000"/>
                            </p:stCondLst>
                            <p:childTnLst>
                              <p:par>
                                <p:cTn id="24" presetID="4" presetClass="entr" presetSubtype="16"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ox(in)">
                                      <p:cBhvr>
                                        <p:cTn id="2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kumimoji="0" lang="ar-SA" sz="4000" b="0" i="0" u="none" strike="noStrike" kern="1200" cap="none" spc="0" normalizeH="0" baseline="0" noProof="0" dirty="0" smtClean="0">
                <a:ln>
                  <a:noFill/>
                </a:ln>
                <a:solidFill>
                  <a:schemeClr val="tx2"/>
                </a:solidFill>
                <a:effectLst/>
                <a:uLnTx/>
                <a:uFillTx/>
                <a:latin typeface="+mj-lt"/>
                <a:ea typeface="+mj-ea"/>
                <a:cs typeface="HeshamNormal" pitchFamily="2" charset="-78"/>
              </a:rPr>
              <a:t>وبرعاية /</a:t>
            </a:r>
            <a:endParaRPr kumimoji="0" lang="en-US" sz="4000" b="0" i="0" u="none" strike="noStrike" kern="1200" cap="none" spc="0" normalizeH="0" baseline="0" noProof="0" dirty="0" smtClean="0">
              <a:ln>
                <a:noFill/>
              </a:ln>
              <a:solidFill>
                <a:schemeClr val="tx2"/>
              </a:solidFill>
              <a:effectLst/>
              <a:uLnTx/>
              <a:uFillTx/>
              <a:latin typeface="+mj-lt"/>
              <a:ea typeface="+mj-ea"/>
              <a:cs typeface="HeshamNormal" pitchFamily="2" charset="-78"/>
            </a:endParaRPr>
          </a:p>
        </p:txBody>
      </p:sp>
      <p:sp>
        <p:nvSpPr>
          <p:cNvPr id="3" name="مربع نص 2"/>
          <p:cNvSpPr txBox="1"/>
          <p:nvPr/>
        </p:nvSpPr>
        <p:spPr>
          <a:xfrm>
            <a:off x="1219200" y="5842337"/>
            <a:ext cx="6705600" cy="1015663"/>
          </a:xfrm>
          <a:prstGeom prst="rect">
            <a:avLst/>
          </a:prstGeom>
          <a:solidFill>
            <a:srgbClr val="EAF73D"/>
          </a:solidFill>
        </p:spPr>
        <p:style>
          <a:lnRef idx="0">
            <a:schemeClr val="accent4"/>
          </a:lnRef>
          <a:fillRef idx="3">
            <a:schemeClr val="accent4"/>
          </a:fillRef>
          <a:effectRef idx="3">
            <a:schemeClr val="accent4"/>
          </a:effectRef>
          <a:fontRef idx="minor">
            <a:schemeClr val="lt1"/>
          </a:fontRef>
        </p:style>
        <p:txBody>
          <a:bodyPr wrap="square" rtlCol="1">
            <a:spAutoFit/>
          </a:bodyPr>
          <a:lstStyle/>
          <a:p>
            <a:pPr algn="ctr"/>
            <a:r>
              <a:rPr lang="ar-SA" sz="6000" b="1" dirty="0" smtClean="0">
                <a:solidFill>
                  <a:schemeClr val="accent4">
                    <a:lumMod val="50000"/>
                  </a:schemeClr>
                </a:solidFill>
                <a:cs typeface="Hesham Free" pitchFamily="2" charset="-78"/>
              </a:rPr>
              <a:t>الرعاية الذهبية </a:t>
            </a:r>
            <a:endParaRPr lang="ar-SA" sz="6000" b="1" dirty="0">
              <a:solidFill>
                <a:schemeClr val="accent4">
                  <a:lumMod val="50000"/>
                </a:schemeClr>
              </a:solidFill>
              <a:cs typeface="Hesham Free" pitchFamily="2" charset="-78"/>
            </a:endParaRPr>
          </a:p>
        </p:txBody>
      </p:sp>
      <p:pic>
        <p:nvPicPr>
          <p:cNvPr id="4" name="صورة 3"/>
          <p:cNvPicPr/>
          <p:nvPr/>
        </p:nvPicPr>
        <p:blipFill>
          <a:blip r:embed="rId2" cstate="print">
            <a:clrChange>
              <a:clrFrom>
                <a:srgbClr val="FDFDFD"/>
              </a:clrFrom>
              <a:clrTo>
                <a:srgbClr val="FDFDFD">
                  <a:alpha val="0"/>
                </a:srgbClr>
              </a:clrTo>
            </a:clrChange>
          </a:blip>
          <a:srcRect/>
          <a:stretch>
            <a:fillRect/>
          </a:stretch>
        </p:blipFill>
        <p:spPr bwMode="auto">
          <a:xfrm>
            <a:off x="6172200" y="5915024"/>
            <a:ext cx="609600" cy="838200"/>
          </a:xfrm>
          <a:prstGeom prst="rect">
            <a:avLst/>
          </a:prstGeom>
          <a:noFill/>
          <a:ln w="9525">
            <a:noFill/>
            <a:miter lim="800000"/>
            <a:headEnd/>
            <a:tailEnd/>
          </a:ln>
        </p:spPr>
      </p:pic>
      <p:pic>
        <p:nvPicPr>
          <p:cNvPr id="5" name="صورة 4"/>
          <p:cNvPicPr/>
          <p:nvPr/>
        </p:nvPicPr>
        <p:blipFill>
          <a:blip r:embed="rId2" cstate="print">
            <a:clrChange>
              <a:clrFrom>
                <a:srgbClr val="FDFDFD"/>
              </a:clrFrom>
              <a:clrTo>
                <a:srgbClr val="FDFDFD">
                  <a:alpha val="0"/>
                </a:srgbClr>
              </a:clrTo>
            </a:clrChange>
          </a:blip>
          <a:srcRect/>
          <a:stretch>
            <a:fillRect/>
          </a:stretch>
        </p:blipFill>
        <p:spPr bwMode="auto">
          <a:xfrm>
            <a:off x="2438400" y="5934072"/>
            <a:ext cx="609600" cy="838200"/>
          </a:xfrm>
          <a:prstGeom prst="rect">
            <a:avLst/>
          </a:prstGeom>
          <a:noFill/>
          <a:ln w="9525">
            <a:noFill/>
            <a:miter lim="800000"/>
            <a:headEnd/>
            <a:tailEnd/>
          </a:ln>
        </p:spPr>
      </p:pic>
      <p:pic>
        <p:nvPicPr>
          <p:cNvPr id="38914" name="صورة 6"/>
          <p:cNvPicPr>
            <a:picLocks noChangeAspect="1" noChangeArrowheads="1"/>
          </p:cNvPicPr>
          <p:nvPr/>
        </p:nvPicPr>
        <p:blipFill>
          <a:blip r:embed="rId3" cstate="print"/>
          <a:srcRect/>
          <a:stretch>
            <a:fillRect/>
          </a:stretch>
        </p:blipFill>
        <p:spPr bwMode="auto">
          <a:xfrm>
            <a:off x="2195748" y="1515635"/>
            <a:ext cx="4662252" cy="431842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box(out)">
                                      <p:cBhvr>
                                        <p:cTn id="7" dur="20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ربع نص 6"/>
          <p:cNvSpPr txBox="1"/>
          <p:nvPr/>
        </p:nvSpPr>
        <p:spPr>
          <a:xfrm>
            <a:off x="1905000" y="1581152"/>
            <a:ext cx="5181600" cy="4247317"/>
          </a:xfrm>
          <a:prstGeom prst="rect">
            <a:avLst/>
          </a:prstGeom>
          <a:solidFill>
            <a:schemeClr val="bg2">
              <a:lumMod val="95000"/>
            </a:schemeClr>
          </a:solidFill>
        </p:spPr>
        <p:txBody>
          <a:bodyPr wrap="square" rtlCol="1">
            <a:spAutoFit/>
          </a:bodyPr>
          <a:lstStyle/>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a:p>
        </p:txBody>
      </p:sp>
      <p:sp>
        <p:nvSpPr>
          <p:cNvPr id="2"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kumimoji="0" lang="ar-SA" sz="4000" b="0" i="0" u="none" strike="noStrike" kern="1200" cap="none" spc="0" normalizeH="0" baseline="0" noProof="0" dirty="0" smtClean="0">
                <a:ln>
                  <a:noFill/>
                </a:ln>
                <a:solidFill>
                  <a:schemeClr val="tx2"/>
                </a:solidFill>
                <a:effectLst/>
                <a:uLnTx/>
                <a:uFillTx/>
                <a:latin typeface="+mj-lt"/>
                <a:ea typeface="+mj-ea"/>
                <a:cs typeface="HeshamNormal" pitchFamily="2" charset="-78"/>
              </a:rPr>
              <a:t>وبرعاية /</a:t>
            </a:r>
            <a:endParaRPr kumimoji="0" lang="en-US" sz="4000" b="0" i="0" u="none" strike="noStrike" kern="1200" cap="none" spc="0" normalizeH="0" baseline="0" noProof="0" dirty="0" smtClean="0">
              <a:ln>
                <a:noFill/>
              </a:ln>
              <a:solidFill>
                <a:schemeClr val="tx2"/>
              </a:solidFill>
              <a:effectLst/>
              <a:uLnTx/>
              <a:uFillTx/>
              <a:latin typeface="+mj-lt"/>
              <a:ea typeface="+mj-ea"/>
              <a:cs typeface="HeshamNormal" pitchFamily="2" charset="-78"/>
            </a:endParaRPr>
          </a:p>
        </p:txBody>
      </p:sp>
      <p:sp>
        <p:nvSpPr>
          <p:cNvPr id="3" name="مربع نص 2"/>
          <p:cNvSpPr txBox="1"/>
          <p:nvPr/>
        </p:nvSpPr>
        <p:spPr>
          <a:xfrm>
            <a:off x="1219200" y="5842337"/>
            <a:ext cx="6705600" cy="1015663"/>
          </a:xfrm>
          <a:prstGeom prst="rect">
            <a:avLst/>
          </a:prstGeom>
          <a:solidFill>
            <a:srgbClr val="EAF73D"/>
          </a:solidFill>
        </p:spPr>
        <p:style>
          <a:lnRef idx="0">
            <a:schemeClr val="accent4"/>
          </a:lnRef>
          <a:fillRef idx="3">
            <a:schemeClr val="accent4"/>
          </a:fillRef>
          <a:effectRef idx="3">
            <a:schemeClr val="accent4"/>
          </a:effectRef>
          <a:fontRef idx="minor">
            <a:schemeClr val="lt1"/>
          </a:fontRef>
        </p:style>
        <p:txBody>
          <a:bodyPr wrap="square" rtlCol="1">
            <a:spAutoFit/>
          </a:bodyPr>
          <a:lstStyle/>
          <a:p>
            <a:pPr algn="ctr"/>
            <a:r>
              <a:rPr lang="ar-SA" sz="6000" b="1" dirty="0" smtClean="0">
                <a:solidFill>
                  <a:schemeClr val="accent4">
                    <a:lumMod val="50000"/>
                  </a:schemeClr>
                </a:solidFill>
                <a:cs typeface="Hesham Free" pitchFamily="2" charset="-78"/>
              </a:rPr>
              <a:t>الرعاية الذهبية </a:t>
            </a:r>
            <a:endParaRPr lang="ar-SA" sz="6000" b="1" dirty="0">
              <a:solidFill>
                <a:schemeClr val="accent4">
                  <a:lumMod val="50000"/>
                </a:schemeClr>
              </a:solidFill>
              <a:cs typeface="Hesham Free" pitchFamily="2" charset="-78"/>
            </a:endParaRPr>
          </a:p>
        </p:txBody>
      </p:sp>
      <p:pic>
        <p:nvPicPr>
          <p:cNvPr id="4" name="صورة 3"/>
          <p:cNvPicPr/>
          <p:nvPr/>
        </p:nvPicPr>
        <p:blipFill>
          <a:blip r:embed="rId2" cstate="print">
            <a:clrChange>
              <a:clrFrom>
                <a:srgbClr val="FDFDFD"/>
              </a:clrFrom>
              <a:clrTo>
                <a:srgbClr val="FDFDFD">
                  <a:alpha val="0"/>
                </a:srgbClr>
              </a:clrTo>
            </a:clrChange>
          </a:blip>
          <a:srcRect/>
          <a:stretch>
            <a:fillRect/>
          </a:stretch>
        </p:blipFill>
        <p:spPr bwMode="auto">
          <a:xfrm>
            <a:off x="6172200" y="5915024"/>
            <a:ext cx="609600" cy="838200"/>
          </a:xfrm>
          <a:prstGeom prst="rect">
            <a:avLst/>
          </a:prstGeom>
          <a:noFill/>
          <a:ln w="9525">
            <a:noFill/>
            <a:miter lim="800000"/>
            <a:headEnd/>
            <a:tailEnd/>
          </a:ln>
        </p:spPr>
      </p:pic>
      <p:pic>
        <p:nvPicPr>
          <p:cNvPr id="5" name="صورة 4"/>
          <p:cNvPicPr/>
          <p:nvPr/>
        </p:nvPicPr>
        <p:blipFill>
          <a:blip r:embed="rId2" cstate="print">
            <a:clrChange>
              <a:clrFrom>
                <a:srgbClr val="FDFDFD"/>
              </a:clrFrom>
              <a:clrTo>
                <a:srgbClr val="FDFDFD">
                  <a:alpha val="0"/>
                </a:srgbClr>
              </a:clrTo>
            </a:clrChange>
          </a:blip>
          <a:srcRect/>
          <a:stretch>
            <a:fillRect/>
          </a:stretch>
        </p:blipFill>
        <p:spPr bwMode="auto">
          <a:xfrm>
            <a:off x="2438400" y="5934072"/>
            <a:ext cx="609600" cy="838200"/>
          </a:xfrm>
          <a:prstGeom prst="rect">
            <a:avLst/>
          </a:prstGeom>
          <a:noFill/>
          <a:ln w="9525">
            <a:noFill/>
            <a:miter lim="800000"/>
            <a:headEnd/>
            <a:tailEnd/>
          </a:ln>
        </p:spPr>
      </p:pic>
      <p:pic>
        <p:nvPicPr>
          <p:cNvPr id="8" name="صورة 2"/>
          <p:cNvPicPr>
            <a:picLocks noChangeAspect="1" noChangeArrowheads="1"/>
          </p:cNvPicPr>
          <p:nvPr/>
        </p:nvPicPr>
        <p:blipFill>
          <a:blip r:embed="rId3" cstate="print"/>
          <a:srcRect/>
          <a:stretch>
            <a:fillRect/>
          </a:stretch>
        </p:blipFill>
        <p:spPr bwMode="auto">
          <a:xfrm>
            <a:off x="0" y="2514600"/>
            <a:ext cx="9144000" cy="2133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out)">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kumimoji="0" lang="ar-SA" sz="4000" b="0" i="0" u="none" strike="noStrike" kern="1200" cap="none" spc="0" normalizeH="0" baseline="0" noProof="0" dirty="0" smtClean="0">
                <a:ln>
                  <a:noFill/>
                </a:ln>
                <a:solidFill>
                  <a:schemeClr val="tx2"/>
                </a:solidFill>
                <a:effectLst/>
                <a:uLnTx/>
                <a:uFillTx/>
                <a:latin typeface="+mj-lt"/>
                <a:ea typeface="+mj-ea"/>
                <a:cs typeface="HeshamNormal" pitchFamily="2" charset="-78"/>
              </a:rPr>
              <a:t>وبرعاية /</a:t>
            </a:r>
            <a:endParaRPr kumimoji="0" lang="en-US" sz="4000" b="0" i="0" u="none" strike="noStrike" kern="1200" cap="none" spc="0" normalizeH="0" baseline="0" noProof="0" dirty="0" smtClean="0">
              <a:ln>
                <a:noFill/>
              </a:ln>
              <a:solidFill>
                <a:schemeClr val="tx2"/>
              </a:solidFill>
              <a:effectLst/>
              <a:uLnTx/>
              <a:uFillTx/>
              <a:latin typeface="+mj-lt"/>
              <a:ea typeface="+mj-ea"/>
              <a:cs typeface="HeshamNormal" pitchFamily="2" charset="-78"/>
            </a:endParaRPr>
          </a:p>
        </p:txBody>
      </p:sp>
      <p:sp>
        <p:nvSpPr>
          <p:cNvPr id="3" name="مربع نص 2"/>
          <p:cNvSpPr txBox="1"/>
          <p:nvPr/>
        </p:nvSpPr>
        <p:spPr>
          <a:xfrm>
            <a:off x="1219200" y="5842337"/>
            <a:ext cx="6705600" cy="1015663"/>
          </a:xfrm>
          <a:prstGeom prst="rect">
            <a:avLst/>
          </a:prstGeom>
          <a:solidFill>
            <a:schemeClr val="accent4">
              <a:lumMod val="60000"/>
              <a:lumOff val="40000"/>
            </a:schemeClr>
          </a:solidFill>
        </p:spPr>
        <p:style>
          <a:lnRef idx="0">
            <a:schemeClr val="accent4"/>
          </a:lnRef>
          <a:fillRef idx="3">
            <a:schemeClr val="accent4"/>
          </a:fillRef>
          <a:effectRef idx="3">
            <a:schemeClr val="accent4"/>
          </a:effectRef>
          <a:fontRef idx="minor">
            <a:schemeClr val="lt1"/>
          </a:fontRef>
        </p:style>
        <p:txBody>
          <a:bodyPr wrap="square" rtlCol="1">
            <a:spAutoFit/>
          </a:bodyPr>
          <a:lstStyle/>
          <a:p>
            <a:pPr algn="ctr"/>
            <a:r>
              <a:rPr lang="ar-SA" sz="6000" b="1" dirty="0" smtClean="0">
                <a:solidFill>
                  <a:schemeClr val="accent2">
                    <a:lumMod val="50000"/>
                  </a:schemeClr>
                </a:solidFill>
                <a:cs typeface="Hesham Free" pitchFamily="2" charset="-78"/>
              </a:rPr>
              <a:t>الرعاية البرونزية </a:t>
            </a:r>
            <a:endParaRPr lang="ar-SA" sz="6000" b="1" dirty="0">
              <a:solidFill>
                <a:schemeClr val="accent2">
                  <a:lumMod val="50000"/>
                </a:schemeClr>
              </a:solidFill>
              <a:cs typeface="Hesham Free" pitchFamily="2" charset="-78"/>
            </a:endParaRPr>
          </a:p>
        </p:txBody>
      </p:sp>
      <p:pic>
        <p:nvPicPr>
          <p:cNvPr id="4" name="صورة 3"/>
          <p:cNvPicPr/>
          <p:nvPr/>
        </p:nvPicPr>
        <p:blipFill>
          <a:blip r:embed="rId2" cstate="print">
            <a:clrChange>
              <a:clrFrom>
                <a:srgbClr val="FDFDFD"/>
              </a:clrFrom>
              <a:clrTo>
                <a:srgbClr val="FDFDFD">
                  <a:alpha val="0"/>
                </a:srgbClr>
              </a:clrTo>
            </a:clrChange>
          </a:blip>
          <a:srcRect/>
          <a:stretch>
            <a:fillRect/>
          </a:stretch>
        </p:blipFill>
        <p:spPr bwMode="auto">
          <a:xfrm>
            <a:off x="6172200" y="5915024"/>
            <a:ext cx="609600" cy="838200"/>
          </a:xfrm>
          <a:prstGeom prst="rect">
            <a:avLst/>
          </a:prstGeom>
          <a:noFill/>
          <a:ln w="9525">
            <a:noFill/>
            <a:miter lim="800000"/>
            <a:headEnd/>
            <a:tailEnd/>
          </a:ln>
        </p:spPr>
      </p:pic>
      <p:pic>
        <p:nvPicPr>
          <p:cNvPr id="5" name="صورة 4"/>
          <p:cNvPicPr/>
          <p:nvPr/>
        </p:nvPicPr>
        <p:blipFill>
          <a:blip r:embed="rId2" cstate="print">
            <a:clrChange>
              <a:clrFrom>
                <a:srgbClr val="FDFDFD"/>
              </a:clrFrom>
              <a:clrTo>
                <a:srgbClr val="FDFDFD">
                  <a:alpha val="0"/>
                </a:srgbClr>
              </a:clrTo>
            </a:clrChange>
          </a:blip>
          <a:srcRect/>
          <a:stretch>
            <a:fillRect/>
          </a:stretch>
        </p:blipFill>
        <p:spPr bwMode="auto">
          <a:xfrm>
            <a:off x="2438400" y="5934072"/>
            <a:ext cx="609600" cy="838200"/>
          </a:xfrm>
          <a:prstGeom prst="rect">
            <a:avLst/>
          </a:prstGeom>
          <a:noFill/>
          <a:ln w="9525">
            <a:noFill/>
            <a:miter lim="800000"/>
            <a:headEnd/>
            <a:tailEnd/>
          </a:ln>
        </p:spPr>
      </p:pic>
      <p:pic>
        <p:nvPicPr>
          <p:cNvPr id="40962" name="صورة 8"/>
          <p:cNvPicPr>
            <a:picLocks noChangeAspect="1" noChangeArrowheads="1"/>
          </p:cNvPicPr>
          <p:nvPr/>
        </p:nvPicPr>
        <p:blipFill>
          <a:blip r:embed="rId3" cstate="print"/>
          <a:srcRect/>
          <a:stretch>
            <a:fillRect/>
          </a:stretch>
        </p:blipFill>
        <p:spPr bwMode="auto">
          <a:xfrm>
            <a:off x="2209800" y="1643064"/>
            <a:ext cx="4638675" cy="418831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checkerboard(down)">
                                      <p:cBhvr>
                                        <p:cTn id="7" dur="20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kumimoji="0" lang="ar-SA" sz="4000" b="0" i="0" u="none" strike="noStrike" kern="1200" cap="none" spc="0" normalizeH="0" baseline="0" noProof="0" dirty="0" smtClean="0">
                <a:ln>
                  <a:noFill/>
                </a:ln>
                <a:solidFill>
                  <a:schemeClr val="tx2"/>
                </a:solidFill>
                <a:effectLst/>
                <a:uLnTx/>
                <a:uFillTx/>
                <a:latin typeface="+mj-lt"/>
                <a:ea typeface="+mj-ea"/>
                <a:cs typeface="HeshamNormal" pitchFamily="2" charset="-78"/>
              </a:rPr>
              <a:t>وبرعاية /</a:t>
            </a:r>
            <a:endParaRPr kumimoji="0" lang="en-US" sz="4000" b="0" i="0" u="none" strike="noStrike" kern="1200" cap="none" spc="0" normalizeH="0" baseline="0" noProof="0" dirty="0" smtClean="0">
              <a:ln>
                <a:noFill/>
              </a:ln>
              <a:solidFill>
                <a:schemeClr val="tx2"/>
              </a:solidFill>
              <a:effectLst/>
              <a:uLnTx/>
              <a:uFillTx/>
              <a:latin typeface="+mj-lt"/>
              <a:ea typeface="+mj-ea"/>
              <a:cs typeface="HeshamNormal" pitchFamily="2" charset="-78"/>
            </a:endParaRPr>
          </a:p>
        </p:txBody>
      </p:sp>
      <p:sp>
        <p:nvSpPr>
          <p:cNvPr id="3" name="مربع نص 2"/>
          <p:cNvSpPr txBox="1"/>
          <p:nvPr/>
        </p:nvSpPr>
        <p:spPr>
          <a:xfrm>
            <a:off x="1219200" y="5842337"/>
            <a:ext cx="6705600" cy="1015663"/>
          </a:xfrm>
          <a:prstGeom prst="rect">
            <a:avLst/>
          </a:prstGeom>
          <a:solidFill>
            <a:schemeClr val="accent4">
              <a:lumMod val="60000"/>
              <a:lumOff val="40000"/>
            </a:schemeClr>
          </a:solidFill>
        </p:spPr>
        <p:style>
          <a:lnRef idx="0">
            <a:schemeClr val="accent4"/>
          </a:lnRef>
          <a:fillRef idx="3">
            <a:schemeClr val="accent4"/>
          </a:fillRef>
          <a:effectRef idx="3">
            <a:schemeClr val="accent4"/>
          </a:effectRef>
          <a:fontRef idx="minor">
            <a:schemeClr val="lt1"/>
          </a:fontRef>
        </p:style>
        <p:txBody>
          <a:bodyPr wrap="square" rtlCol="1">
            <a:spAutoFit/>
          </a:bodyPr>
          <a:lstStyle/>
          <a:p>
            <a:pPr algn="ctr"/>
            <a:r>
              <a:rPr lang="ar-SA" sz="6000" b="1" dirty="0" smtClean="0">
                <a:solidFill>
                  <a:schemeClr val="accent2">
                    <a:lumMod val="50000"/>
                  </a:schemeClr>
                </a:solidFill>
                <a:cs typeface="Hesham Free" pitchFamily="2" charset="-78"/>
              </a:rPr>
              <a:t>الرعاية البرونزية </a:t>
            </a:r>
            <a:endParaRPr lang="ar-SA" sz="6000" b="1" dirty="0">
              <a:solidFill>
                <a:schemeClr val="accent2">
                  <a:lumMod val="50000"/>
                </a:schemeClr>
              </a:solidFill>
              <a:cs typeface="Hesham Free" pitchFamily="2" charset="-78"/>
            </a:endParaRPr>
          </a:p>
        </p:txBody>
      </p:sp>
      <p:pic>
        <p:nvPicPr>
          <p:cNvPr id="4" name="صورة 3"/>
          <p:cNvPicPr/>
          <p:nvPr/>
        </p:nvPicPr>
        <p:blipFill>
          <a:blip r:embed="rId2" cstate="print">
            <a:clrChange>
              <a:clrFrom>
                <a:srgbClr val="FDFDFD"/>
              </a:clrFrom>
              <a:clrTo>
                <a:srgbClr val="FDFDFD">
                  <a:alpha val="0"/>
                </a:srgbClr>
              </a:clrTo>
            </a:clrChange>
          </a:blip>
          <a:srcRect/>
          <a:stretch>
            <a:fillRect/>
          </a:stretch>
        </p:blipFill>
        <p:spPr bwMode="auto">
          <a:xfrm>
            <a:off x="6172200" y="5915024"/>
            <a:ext cx="609600" cy="838200"/>
          </a:xfrm>
          <a:prstGeom prst="rect">
            <a:avLst/>
          </a:prstGeom>
          <a:noFill/>
          <a:ln w="9525">
            <a:noFill/>
            <a:miter lim="800000"/>
            <a:headEnd/>
            <a:tailEnd/>
          </a:ln>
        </p:spPr>
      </p:pic>
      <p:pic>
        <p:nvPicPr>
          <p:cNvPr id="5" name="صورة 4"/>
          <p:cNvPicPr/>
          <p:nvPr/>
        </p:nvPicPr>
        <p:blipFill>
          <a:blip r:embed="rId2" cstate="print">
            <a:clrChange>
              <a:clrFrom>
                <a:srgbClr val="FDFDFD"/>
              </a:clrFrom>
              <a:clrTo>
                <a:srgbClr val="FDFDFD">
                  <a:alpha val="0"/>
                </a:srgbClr>
              </a:clrTo>
            </a:clrChange>
          </a:blip>
          <a:srcRect/>
          <a:stretch>
            <a:fillRect/>
          </a:stretch>
        </p:blipFill>
        <p:spPr bwMode="auto">
          <a:xfrm>
            <a:off x="2438400" y="5934072"/>
            <a:ext cx="609600" cy="838200"/>
          </a:xfrm>
          <a:prstGeom prst="rect">
            <a:avLst/>
          </a:prstGeom>
          <a:noFill/>
          <a:ln w="9525">
            <a:noFill/>
            <a:miter lim="800000"/>
            <a:headEnd/>
            <a:tailEnd/>
          </a:ln>
        </p:spPr>
      </p:pic>
      <p:pic>
        <p:nvPicPr>
          <p:cNvPr id="41986" name="صورة 7"/>
          <p:cNvPicPr>
            <a:picLocks noChangeAspect="1" noChangeArrowheads="1"/>
          </p:cNvPicPr>
          <p:nvPr/>
        </p:nvPicPr>
        <p:blipFill>
          <a:blip r:embed="rId3" cstate="print"/>
          <a:srcRect/>
          <a:stretch>
            <a:fillRect/>
          </a:stretch>
        </p:blipFill>
        <p:spPr bwMode="auto">
          <a:xfrm>
            <a:off x="2743200" y="1614488"/>
            <a:ext cx="3962400" cy="421005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slide(fromBottom)">
                                      <p:cBhvr>
                                        <p:cTn id="7" dur="20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kumimoji="0" lang="ar-SA" sz="4000" b="0" i="0" u="none" strike="noStrike" kern="1200" cap="none" spc="0" normalizeH="0" baseline="0" noProof="0" dirty="0" smtClean="0">
                <a:ln>
                  <a:noFill/>
                </a:ln>
                <a:solidFill>
                  <a:schemeClr val="tx2"/>
                </a:solidFill>
                <a:effectLst/>
                <a:uLnTx/>
                <a:uFillTx/>
                <a:latin typeface="+mj-lt"/>
                <a:ea typeface="+mj-ea"/>
                <a:cs typeface="HeshamNormal" pitchFamily="2" charset="-78"/>
              </a:rPr>
              <a:t>وبرعاية /</a:t>
            </a:r>
            <a:endParaRPr kumimoji="0" lang="en-US" sz="4000" b="0" i="0" u="none" strike="noStrike" kern="1200" cap="none" spc="0" normalizeH="0" baseline="0" noProof="0" dirty="0" smtClean="0">
              <a:ln>
                <a:noFill/>
              </a:ln>
              <a:solidFill>
                <a:schemeClr val="tx2"/>
              </a:solidFill>
              <a:effectLst/>
              <a:uLnTx/>
              <a:uFillTx/>
              <a:latin typeface="+mj-lt"/>
              <a:ea typeface="+mj-ea"/>
              <a:cs typeface="HeshamNormal" pitchFamily="2" charset="-78"/>
            </a:endParaRPr>
          </a:p>
        </p:txBody>
      </p:sp>
      <p:pic>
        <p:nvPicPr>
          <p:cNvPr id="43010" name="صورة 9" descr="المصرف التجاري.JPG"/>
          <p:cNvPicPr>
            <a:picLocks noChangeAspect="1" noChangeArrowheads="1"/>
          </p:cNvPicPr>
          <p:nvPr/>
        </p:nvPicPr>
        <p:blipFill>
          <a:blip r:embed="rId2" cstate="print"/>
          <a:srcRect/>
          <a:stretch>
            <a:fillRect/>
          </a:stretch>
        </p:blipFill>
        <p:spPr bwMode="auto">
          <a:xfrm>
            <a:off x="1676400" y="1600200"/>
            <a:ext cx="5562600" cy="4877785"/>
          </a:xfrm>
          <a:prstGeom prst="rect">
            <a:avLst/>
          </a:prstGeom>
          <a:noFill/>
          <a:ln w="9525">
            <a:noFill/>
            <a:miter lim="800000"/>
            <a:headEnd/>
            <a:tailEnd/>
          </a:ln>
        </p:spPr>
      </p:pic>
      <p:sp>
        <p:nvSpPr>
          <p:cNvPr id="3" name="مربع نص 2"/>
          <p:cNvSpPr txBox="1"/>
          <p:nvPr/>
        </p:nvSpPr>
        <p:spPr>
          <a:xfrm>
            <a:off x="1219200" y="5842337"/>
            <a:ext cx="6705600" cy="1015663"/>
          </a:xfrm>
          <a:prstGeom prst="rect">
            <a:avLst/>
          </a:prstGeom>
          <a:solidFill>
            <a:schemeClr val="accent4">
              <a:lumMod val="60000"/>
              <a:lumOff val="40000"/>
            </a:schemeClr>
          </a:solidFill>
        </p:spPr>
        <p:style>
          <a:lnRef idx="0">
            <a:schemeClr val="accent4"/>
          </a:lnRef>
          <a:fillRef idx="3">
            <a:schemeClr val="accent4"/>
          </a:fillRef>
          <a:effectRef idx="3">
            <a:schemeClr val="accent4"/>
          </a:effectRef>
          <a:fontRef idx="minor">
            <a:schemeClr val="lt1"/>
          </a:fontRef>
        </p:style>
        <p:txBody>
          <a:bodyPr wrap="square" rtlCol="1">
            <a:spAutoFit/>
          </a:bodyPr>
          <a:lstStyle/>
          <a:p>
            <a:pPr algn="ctr"/>
            <a:r>
              <a:rPr lang="ar-SA" sz="6000" b="1" dirty="0" smtClean="0">
                <a:solidFill>
                  <a:schemeClr val="accent2">
                    <a:lumMod val="50000"/>
                  </a:schemeClr>
                </a:solidFill>
                <a:cs typeface="Hesham Free" pitchFamily="2" charset="-78"/>
              </a:rPr>
              <a:t>الرعاية البرونزية </a:t>
            </a:r>
            <a:endParaRPr lang="ar-SA" sz="6000" b="1" dirty="0">
              <a:solidFill>
                <a:schemeClr val="accent2">
                  <a:lumMod val="50000"/>
                </a:schemeClr>
              </a:solidFill>
              <a:cs typeface="Hesham Free" pitchFamily="2" charset="-78"/>
            </a:endParaRPr>
          </a:p>
        </p:txBody>
      </p:sp>
      <p:pic>
        <p:nvPicPr>
          <p:cNvPr id="4" name="صورة 3"/>
          <p:cNvPicPr/>
          <p:nvPr/>
        </p:nvPicPr>
        <p:blipFill>
          <a:blip r:embed="rId3" cstate="print">
            <a:clrChange>
              <a:clrFrom>
                <a:srgbClr val="FDFDFD"/>
              </a:clrFrom>
              <a:clrTo>
                <a:srgbClr val="FDFDFD">
                  <a:alpha val="0"/>
                </a:srgbClr>
              </a:clrTo>
            </a:clrChange>
          </a:blip>
          <a:srcRect/>
          <a:stretch>
            <a:fillRect/>
          </a:stretch>
        </p:blipFill>
        <p:spPr bwMode="auto">
          <a:xfrm>
            <a:off x="6172200" y="5915024"/>
            <a:ext cx="609600" cy="838200"/>
          </a:xfrm>
          <a:prstGeom prst="rect">
            <a:avLst/>
          </a:prstGeom>
          <a:noFill/>
          <a:ln w="9525">
            <a:noFill/>
            <a:miter lim="800000"/>
            <a:headEnd/>
            <a:tailEnd/>
          </a:ln>
        </p:spPr>
      </p:pic>
      <p:pic>
        <p:nvPicPr>
          <p:cNvPr id="5" name="صورة 4"/>
          <p:cNvPicPr/>
          <p:nvPr/>
        </p:nvPicPr>
        <p:blipFill>
          <a:blip r:embed="rId3" cstate="print">
            <a:clrChange>
              <a:clrFrom>
                <a:srgbClr val="FDFDFD"/>
              </a:clrFrom>
              <a:clrTo>
                <a:srgbClr val="FDFDFD">
                  <a:alpha val="0"/>
                </a:srgbClr>
              </a:clrTo>
            </a:clrChange>
          </a:blip>
          <a:srcRect/>
          <a:stretch>
            <a:fillRect/>
          </a:stretch>
        </p:blipFill>
        <p:spPr bwMode="auto">
          <a:xfrm>
            <a:off x="2438400" y="5934072"/>
            <a:ext cx="609600" cy="838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diamond(out)">
                                      <p:cBhvr>
                                        <p:cTn id="7" dur="20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kumimoji="0" lang="ar-SA" sz="4000" b="0" i="0" u="none" strike="noStrike" kern="1200" cap="none" spc="0" normalizeH="0" baseline="0" noProof="0" dirty="0" smtClean="0">
                <a:ln>
                  <a:noFill/>
                </a:ln>
                <a:solidFill>
                  <a:schemeClr val="tx2"/>
                </a:solidFill>
                <a:effectLst/>
                <a:uLnTx/>
                <a:uFillTx/>
                <a:latin typeface="+mj-lt"/>
                <a:ea typeface="+mj-ea"/>
                <a:cs typeface="HeshamNormal" pitchFamily="2" charset="-78"/>
              </a:rPr>
              <a:t>وبمساهمة /</a:t>
            </a:r>
            <a:endParaRPr kumimoji="0" lang="en-US" sz="4000" b="0" i="0" u="none" strike="noStrike" kern="1200" cap="none" spc="0" normalizeH="0" baseline="0" noProof="0" dirty="0" smtClean="0">
              <a:ln>
                <a:noFill/>
              </a:ln>
              <a:solidFill>
                <a:schemeClr val="tx2"/>
              </a:solidFill>
              <a:effectLst/>
              <a:uLnTx/>
              <a:uFillTx/>
              <a:latin typeface="+mj-lt"/>
              <a:ea typeface="+mj-ea"/>
              <a:cs typeface="HeshamNormal" pitchFamily="2" charset="-78"/>
            </a:endParaRPr>
          </a:p>
        </p:txBody>
      </p:sp>
      <p:sp>
        <p:nvSpPr>
          <p:cNvPr id="21505"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21509" name="AutoShape 5" descr="http://www.almadar.ly/WebResource.axd?d=9vZFfyKezy2jTcTjUJgQkQ2&amp;t=633524093604375000"/>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21510" name="AutoShape 6" descr="http://www.almadar.ly/WebResource.axd?d=9vZFfyKezy2jTcTjUJgQkQ2&amp;t=633524093604375000"/>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21511" name="AutoShape 7" descr="http://www.almadar.ly/WebResource.axd?d=9vZFfyKezy2jTcTjUJgQkQ2&amp;t=633524093604375000"/>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21512" name="AutoShape 8" descr="http://www.almadar.ly/WebResource.axd?d=9vZFfyKezy2jTcTjUJgQkQ2&amp;t=633524093604375000"/>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21513" name="AutoShape 9" descr="http://www.almadar.ly/WebResource.axd?d=9vZFfyKezy2jTcTjUJgQkQ2&amp;t=633524093604375000"/>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21514" name="AutoShape 10" descr="http://www.almadar.ly/WebResource.axd?d=9vZFfyKezy2jTcTjUJgQkQ2&amp;t=633524093604375000"/>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21515" name="AutoShape 11" descr="http://www.almadar.ly/image/About-us.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21508" name="AutoShape 4" descr="Skip Navigation Links">
            <a:hlinkClick r:id=""/>
          </p:cNvPr>
          <p:cNvSpPr>
            <a:spLocks noChangeAspect="1" noChangeArrowheads="1"/>
          </p:cNvSpPr>
          <p:nvPr/>
        </p:nvSpPr>
        <p:spPr bwMode="auto">
          <a:xfrm>
            <a:off x="-236378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17" name="مربع نص 16"/>
          <p:cNvSpPr txBox="1"/>
          <p:nvPr/>
        </p:nvSpPr>
        <p:spPr>
          <a:xfrm>
            <a:off x="1219200" y="5791201"/>
            <a:ext cx="6705600" cy="1015663"/>
          </a:xfrm>
          <a:prstGeom prst="rect">
            <a:avLst/>
          </a:prstGeom>
          <a:solidFill>
            <a:schemeClr val="accent4">
              <a:lumMod val="60000"/>
              <a:lumOff val="40000"/>
            </a:schemeClr>
          </a:solidFill>
        </p:spPr>
        <p:style>
          <a:lnRef idx="0">
            <a:schemeClr val="accent4"/>
          </a:lnRef>
          <a:fillRef idx="3">
            <a:schemeClr val="accent4"/>
          </a:fillRef>
          <a:effectRef idx="3">
            <a:schemeClr val="accent4"/>
          </a:effectRef>
          <a:fontRef idx="minor">
            <a:schemeClr val="lt1"/>
          </a:fontRef>
        </p:style>
        <p:txBody>
          <a:bodyPr wrap="square" rtlCol="1">
            <a:spAutoFit/>
          </a:bodyPr>
          <a:lstStyle/>
          <a:p>
            <a:pPr algn="ctr"/>
            <a:r>
              <a:rPr lang="ar-SA" sz="6000" b="1" dirty="0" smtClean="0">
                <a:solidFill>
                  <a:schemeClr val="accent2">
                    <a:lumMod val="50000"/>
                  </a:schemeClr>
                </a:solidFill>
                <a:cs typeface="Hesham Free" pitchFamily="2" charset="-78"/>
              </a:rPr>
              <a:t>المدار الجديد</a:t>
            </a:r>
            <a:endParaRPr lang="ar-SA" sz="6000" b="1" dirty="0">
              <a:solidFill>
                <a:schemeClr val="accent2">
                  <a:lumMod val="50000"/>
                </a:schemeClr>
              </a:solidFill>
              <a:cs typeface="Hesham Free" pitchFamily="2" charset="-78"/>
            </a:endParaRPr>
          </a:p>
        </p:txBody>
      </p:sp>
      <p:pic>
        <p:nvPicPr>
          <p:cNvPr id="18" name="صورة 17"/>
          <p:cNvPicPr/>
          <p:nvPr/>
        </p:nvPicPr>
        <p:blipFill>
          <a:blip r:embed="rId2" cstate="print">
            <a:clrChange>
              <a:clrFrom>
                <a:srgbClr val="FDFDFD"/>
              </a:clrFrom>
              <a:clrTo>
                <a:srgbClr val="FDFDFD">
                  <a:alpha val="0"/>
                </a:srgbClr>
              </a:clrTo>
            </a:clrChange>
          </a:blip>
          <a:srcRect/>
          <a:stretch>
            <a:fillRect/>
          </a:stretch>
        </p:blipFill>
        <p:spPr bwMode="auto">
          <a:xfrm>
            <a:off x="6172200" y="5915024"/>
            <a:ext cx="609600" cy="838200"/>
          </a:xfrm>
          <a:prstGeom prst="rect">
            <a:avLst/>
          </a:prstGeom>
          <a:noFill/>
          <a:ln w="9525">
            <a:noFill/>
            <a:miter lim="800000"/>
            <a:headEnd/>
            <a:tailEnd/>
          </a:ln>
        </p:spPr>
      </p:pic>
      <p:pic>
        <p:nvPicPr>
          <p:cNvPr id="19" name="صورة 18"/>
          <p:cNvPicPr/>
          <p:nvPr/>
        </p:nvPicPr>
        <p:blipFill>
          <a:blip r:embed="rId2" cstate="print">
            <a:clrChange>
              <a:clrFrom>
                <a:srgbClr val="FDFDFD"/>
              </a:clrFrom>
              <a:clrTo>
                <a:srgbClr val="FDFDFD">
                  <a:alpha val="0"/>
                </a:srgbClr>
              </a:clrTo>
            </a:clrChange>
          </a:blip>
          <a:srcRect/>
          <a:stretch>
            <a:fillRect/>
          </a:stretch>
        </p:blipFill>
        <p:spPr bwMode="auto">
          <a:xfrm>
            <a:off x="2438400" y="5934072"/>
            <a:ext cx="609600" cy="838200"/>
          </a:xfrm>
          <a:prstGeom prst="rect">
            <a:avLst/>
          </a:prstGeom>
          <a:noFill/>
          <a:ln w="9525">
            <a:noFill/>
            <a:miter lim="800000"/>
            <a:headEnd/>
            <a:tailEnd/>
          </a:ln>
        </p:spPr>
      </p:pic>
      <p:pic>
        <p:nvPicPr>
          <p:cNvPr id="1027" name="Picture 3"/>
          <p:cNvPicPr>
            <a:picLocks noChangeAspect="1" noChangeArrowheads="1"/>
          </p:cNvPicPr>
          <p:nvPr/>
        </p:nvPicPr>
        <p:blipFill>
          <a:blip r:embed="rId3"/>
          <a:srcRect/>
          <a:stretch>
            <a:fillRect/>
          </a:stretch>
        </p:blipFill>
        <p:spPr bwMode="auto">
          <a:xfrm>
            <a:off x="2819400" y="1539538"/>
            <a:ext cx="4648200" cy="42516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lang="ar-SA" sz="4000" b="1" dirty="0" smtClean="0"/>
              <a:t>أهداف  المؤتمر:</a:t>
            </a:r>
            <a:endParaRPr kumimoji="0" lang="en-US" sz="4000" b="0" i="0" u="none" strike="noStrike" kern="1200" cap="none" spc="0" normalizeH="0" baseline="0" noProof="0" dirty="0" smtClean="0">
              <a:ln>
                <a:noFill/>
              </a:ln>
              <a:solidFill>
                <a:schemeClr val="tx2"/>
              </a:solidFill>
              <a:effectLst/>
              <a:uLnTx/>
              <a:uFillTx/>
              <a:latin typeface="+mj-lt"/>
              <a:ea typeface="+mj-ea"/>
              <a:cs typeface="+mj-cs"/>
            </a:endParaRPr>
          </a:p>
        </p:txBody>
      </p:sp>
      <p:sp>
        <p:nvSpPr>
          <p:cNvPr id="16386" name="Rectangle 2"/>
          <p:cNvSpPr>
            <a:spLocks noChangeArrowheads="1"/>
          </p:cNvSpPr>
          <p:nvPr/>
        </p:nvSpPr>
        <p:spPr bwMode="auto">
          <a:xfrm>
            <a:off x="0" y="1605304"/>
            <a:ext cx="9144000" cy="46474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 typeface="Wingdings" pitchFamily="2" charset="2"/>
              <a:buChar char="q"/>
              <a:tabLst/>
            </a:pPr>
            <a:r>
              <a:rPr kumimoji="0" lang="ar-LY"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التعرف على كيفية توظيف الأموال في المؤسسات المالية الإسلامية.</a:t>
            </a:r>
            <a:endParaRPr kumimoji="0" lang="ar-SA"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Low" defTabSz="914400" rtl="1" eaLnBrk="1" fontAlgn="base" latinLnBrk="0" hangingPunct="1">
              <a:lnSpc>
                <a:spcPct val="100000"/>
              </a:lnSpc>
              <a:spcBef>
                <a:spcPct val="0"/>
              </a:spcBef>
              <a:spcAft>
                <a:spcPct val="0"/>
              </a:spcAft>
              <a:buClrTx/>
              <a:buSzTx/>
              <a:buFont typeface="Wingdings" pitchFamily="2" charset="2"/>
              <a:buChar char="q"/>
              <a:tabLst/>
            </a:pP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q"/>
              <a:tabLst/>
            </a:pPr>
            <a:r>
              <a:rPr kumimoji="0" lang="ar-SA"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بيان دور السلطات الرقابية في الرقابة على المؤسسات المالية الإسلامية.</a:t>
            </a: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q"/>
              <a:tabLst/>
            </a:pP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q"/>
              <a:tabLst/>
            </a:pPr>
            <a:r>
              <a:rPr kumimoji="0" lang="ar-SA"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الإطلاع على أعمال وصيغ التمويل والاستثمار.</a:t>
            </a: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q"/>
              <a:tabLst/>
            </a:pP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q"/>
              <a:tabLst/>
            </a:pPr>
            <a:r>
              <a:rPr kumimoji="0" lang="ar-SA"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التعرف على المزايا التي حققتها الخدمات المالية الإسلامية وبعض الصعوبات والمشاكل التي تعاني منها، من خلال التعرف على تجارب الدول الأخرى في مجال الخدمات المالية الإسلامية.</a:t>
            </a: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q"/>
              <a:tabLst/>
            </a:pP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q"/>
              <a:tabLst/>
            </a:pPr>
            <a:r>
              <a:rPr kumimoji="0" lang="ar-SA"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التعرف على أثر الأزمات المالية </a:t>
            </a:r>
            <a:r>
              <a:rPr kumimoji="0" lang="ar-SA"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و</a:t>
            </a:r>
            <a:r>
              <a:rPr kumimoji="0" lang="ar-SA"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الاقتصادية على المؤسسات المالية الإسلامية.</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lang="ar-SA" sz="4000" b="1" dirty="0" smtClean="0"/>
              <a:t>محاور المؤتمر:</a:t>
            </a:r>
            <a:endParaRPr kumimoji="0" lang="en-US" sz="4000" b="0" i="0" u="none" strike="noStrike" kern="1200" cap="none" spc="0" normalizeH="0" baseline="0" noProof="0" dirty="0" smtClean="0">
              <a:ln>
                <a:noFill/>
              </a:ln>
              <a:solidFill>
                <a:schemeClr val="tx2"/>
              </a:solidFill>
              <a:effectLst/>
              <a:uLnTx/>
              <a:uFillTx/>
              <a:latin typeface="+mj-lt"/>
              <a:ea typeface="+mj-ea"/>
              <a:cs typeface="+mj-cs"/>
            </a:endParaRPr>
          </a:p>
        </p:txBody>
      </p:sp>
      <p:sp>
        <p:nvSpPr>
          <p:cNvPr id="15361" name="Rectangle 1"/>
          <p:cNvSpPr>
            <a:spLocks noChangeArrowheads="1"/>
          </p:cNvSpPr>
          <p:nvPr/>
        </p:nvSpPr>
        <p:spPr bwMode="auto">
          <a:xfrm>
            <a:off x="0" y="1688842"/>
            <a:ext cx="914400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 typeface="Wingdings" pitchFamily="2" charset="2"/>
              <a:buChar char="Ø"/>
              <a:tabLst/>
            </a:pPr>
            <a:r>
              <a:rPr kumimoji="0" lang="ar-SA" sz="3200" b="1" i="0" u="none" strike="noStrike" cap="none" normalizeH="0" baseline="0" dirty="0" smtClean="0">
                <a:ln>
                  <a:noFill/>
                </a:ln>
                <a:solidFill>
                  <a:srgbClr val="009900"/>
                </a:solidFill>
                <a:effectLst/>
                <a:latin typeface="Arial" pitchFamily="34" charset="0"/>
                <a:ea typeface="Times New Roman" pitchFamily="18" charset="0"/>
                <a:cs typeface="Simplified Arabic" pitchFamily="2" charset="-78"/>
              </a:rPr>
              <a:t>المحور الأول/ موارد واستخدامات المؤسسات المالية الإسلامية.</a:t>
            </a:r>
          </a:p>
          <a:p>
            <a:pPr marL="0" marR="0" lvl="0" indent="0" algn="justLow" defTabSz="914400" rtl="1" eaLnBrk="1" fontAlgn="base" latinLnBrk="0" hangingPunct="1">
              <a:lnSpc>
                <a:spcPct val="100000"/>
              </a:lnSpc>
              <a:spcBef>
                <a:spcPct val="0"/>
              </a:spcBef>
              <a:spcAft>
                <a:spcPct val="0"/>
              </a:spcAft>
              <a:buClrTx/>
              <a:buSzTx/>
              <a:buFont typeface="Wingdings" pitchFamily="2" charset="2"/>
              <a:buChar char="Ø"/>
              <a:tabLst/>
            </a:pP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آليات استقطاب الموارد المالية.</a:t>
            </a: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Ø"/>
              <a:tabLst/>
            </a:pP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أوجه توظيف الموارد المالية.</a:t>
            </a: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Ø"/>
              <a:tabLst/>
            </a:pP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تنمية الموارد البشرية في المؤسسات المالية الإسلامية.</a:t>
            </a: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Ø"/>
              <a:tabLst/>
            </a:pP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justLow" defTabSz="914400" rtl="1" eaLnBrk="0" fontAlgn="base" latinLnBrk="0" hangingPunct="0">
              <a:lnSpc>
                <a:spcPct val="10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تنظيم العلاقة التعاقدية بين أصحاب الموارد والاستخدامات مع المؤسسات المالية.</a:t>
            </a:r>
            <a:endParaRPr kumimoji="0" lang="ar-SA" sz="3200" b="0" i="0" u="none" strike="noStrike" cap="none" normalizeH="0" baseline="0" dirty="0" smtClean="0">
              <a:ln>
                <a:noFill/>
              </a:ln>
              <a:solidFill>
                <a:schemeClr val="tx1"/>
              </a:solidFill>
              <a:effectLst/>
              <a:latin typeface="Arial" pitchFamily="34" charset="0"/>
              <a:cs typeface="Simplified Arabic"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lang="ar-SA" sz="4000" b="1" dirty="0" smtClean="0"/>
              <a:t>محاور المؤتمر:</a:t>
            </a:r>
            <a:endParaRPr lang="en-US" sz="4000" dirty="0" smtClean="0">
              <a:solidFill>
                <a:schemeClr val="tx2"/>
              </a:solidFill>
            </a:endParaRPr>
          </a:p>
        </p:txBody>
      </p:sp>
      <p:sp>
        <p:nvSpPr>
          <p:cNvPr id="14337" name="Rectangle 1"/>
          <p:cNvSpPr>
            <a:spLocks noChangeArrowheads="1"/>
          </p:cNvSpPr>
          <p:nvPr/>
        </p:nvSpPr>
        <p:spPr bwMode="auto">
          <a:xfrm>
            <a:off x="0" y="1752600"/>
            <a:ext cx="9144000"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274638" algn="l"/>
              </a:tabLst>
            </a:pPr>
            <a:r>
              <a:rPr kumimoji="0" lang="ar-SA" sz="3200" b="1" i="0" u="none" strike="noStrike" cap="none" normalizeH="0" baseline="0" dirty="0" smtClean="0">
                <a:ln>
                  <a:noFill/>
                </a:ln>
                <a:solidFill>
                  <a:srgbClr val="009900"/>
                </a:solidFill>
                <a:effectLst/>
                <a:latin typeface="Arial" pitchFamily="34" charset="0"/>
                <a:ea typeface="Times New Roman" pitchFamily="18" charset="0"/>
                <a:cs typeface="Simplified Arabic" pitchFamily="2" charset="-78"/>
              </a:rPr>
              <a:t>المحور الثاني/ دور الرقابة في تحقيق أهداف المؤسسات المالية الإسلامية:</a:t>
            </a: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r" defTabSz="914400" rtl="1" eaLnBrk="0" fontAlgn="base" latinLnBrk="0" hangingPunct="0">
              <a:lnSpc>
                <a:spcPct val="150000"/>
              </a:lnSpc>
              <a:spcBef>
                <a:spcPct val="0"/>
              </a:spcBef>
              <a:spcAft>
                <a:spcPct val="0"/>
              </a:spcAft>
              <a:buClrTx/>
              <a:buSzTx/>
              <a:buFont typeface="Wingdings" pitchFamily="2" charset="2"/>
              <a:buChar char="Ø"/>
              <a:tabLst>
                <a:tab pos="274638" algn="l"/>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دور السلطات الرقابية في الرقابة على المؤسسات المالية الإسلامية</a:t>
            </a: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r" defTabSz="914400" rtl="1" eaLnBrk="0" fontAlgn="base" latinLnBrk="0" hangingPunct="0">
              <a:lnSpc>
                <a:spcPct val="150000"/>
              </a:lnSpc>
              <a:spcBef>
                <a:spcPct val="0"/>
              </a:spcBef>
              <a:spcAft>
                <a:spcPct val="0"/>
              </a:spcAft>
              <a:buClrTx/>
              <a:buSzTx/>
              <a:buFont typeface="Wingdings" pitchFamily="2" charset="2"/>
              <a:buChar char="Ø"/>
              <a:tabLst>
                <a:tab pos="274638" algn="l"/>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الرقابة الشرعية</a:t>
            </a: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r" defTabSz="914400" rtl="1" eaLnBrk="0" fontAlgn="base" latinLnBrk="0" hangingPunct="0">
              <a:lnSpc>
                <a:spcPct val="150000"/>
              </a:lnSpc>
              <a:spcBef>
                <a:spcPct val="0"/>
              </a:spcBef>
              <a:spcAft>
                <a:spcPct val="0"/>
              </a:spcAft>
              <a:buClrTx/>
              <a:buSzTx/>
              <a:buFont typeface="Wingdings" pitchFamily="2" charset="2"/>
              <a:buChar char="Ø"/>
              <a:tabLst>
                <a:tab pos="274638" algn="l"/>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الرقابة المحاسبية والإدارة</a:t>
            </a: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r" defTabSz="914400" rtl="1" eaLnBrk="0" fontAlgn="base" latinLnBrk="0" hangingPunct="0">
              <a:lnSpc>
                <a:spcPct val="150000"/>
              </a:lnSpc>
              <a:spcBef>
                <a:spcPct val="0"/>
              </a:spcBef>
              <a:spcAft>
                <a:spcPct val="0"/>
              </a:spcAft>
              <a:buClrTx/>
              <a:buSzTx/>
              <a:buFont typeface="Wingdings" pitchFamily="2" charset="2"/>
              <a:buChar char="Ø"/>
              <a:tabLst>
                <a:tab pos="274638" algn="l"/>
              </a:tabLst>
            </a:pPr>
            <a:r>
              <a:rPr kumimoji="0" lang="ar-SA" sz="3200" b="0" i="0" u="none" strike="noStrike" cap="none" normalizeH="0" baseline="0" dirty="0" err="1" smtClean="0">
                <a:ln>
                  <a:noFill/>
                </a:ln>
                <a:solidFill>
                  <a:schemeClr val="tx1"/>
                </a:solidFill>
                <a:effectLst/>
                <a:latin typeface="Arial" pitchFamily="34" charset="0"/>
                <a:ea typeface="Times New Roman" pitchFamily="18" charset="0"/>
                <a:cs typeface="Simplified Arabic" pitchFamily="2" charset="-78"/>
              </a:rPr>
              <a:t>حوكمة</a:t>
            </a: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 المؤسسات المالية والإسلامية</a:t>
            </a:r>
            <a:endParaRPr kumimoji="0" lang="ar-SA" sz="3200" b="0" i="0" u="none" strike="noStrike" cap="none" normalizeH="0" baseline="0" dirty="0" smtClean="0">
              <a:ln>
                <a:noFill/>
              </a:ln>
              <a:solidFill>
                <a:schemeClr val="tx1"/>
              </a:solidFill>
              <a:effectLst/>
              <a:latin typeface="Arial" pitchFamily="34" charset="0"/>
              <a:cs typeface="Simplified Arabic"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lang="ar-SA" sz="4000" b="1" dirty="0" smtClean="0"/>
              <a:t>محاور المؤتمر:</a:t>
            </a:r>
            <a:endParaRPr lang="en-US" sz="4000" dirty="0" smtClean="0">
              <a:solidFill>
                <a:schemeClr val="tx2"/>
              </a:solidFill>
            </a:endParaRPr>
          </a:p>
        </p:txBody>
      </p:sp>
      <p:sp>
        <p:nvSpPr>
          <p:cNvPr id="13313" name="Rectangle 1"/>
          <p:cNvSpPr>
            <a:spLocks noChangeArrowheads="1"/>
          </p:cNvSpPr>
          <p:nvPr/>
        </p:nvSpPr>
        <p:spPr bwMode="auto">
          <a:xfrm>
            <a:off x="0" y="1741706"/>
            <a:ext cx="9144000" cy="427809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 typeface="Wingdings" pitchFamily="2" charset="2"/>
              <a:buChar char="Ø"/>
              <a:tabLst/>
            </a:pPr>
            <a:r>
              <a:rPr kumimoji="0" lang="ar-SA" sz="3200" b="1" i="0" u="none" strike="noStrike" cap="none" normalizeH="0" baseline="0" dirty="0" smtClean="0">
                <a:ln>
                  <a:noFill/>
                </a:ln>
                <a:solidFill>
                  <a:srgbClr val="009900"/>
                </a:solidFill>
                <a:effectLst/>
                <a:latin typeface="Arial" pitchFamily="34" charset="0"/>
                <a:ea typeface="Times New Roman" pitchFamily="18" charset="0"/>
                <a:cs typeface="Simplified Arabic" pitchFamily="2" charset="-78"/>
              </a:rPr>
              <a:t>المحور الثالث/ المؤسسات المالية الإسلامية وقدرتها على مواجهة الأزمات:</a:t>
            </a: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المصارف الإسلامية والأزمة المالية</a:t>
            </a: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r" defTabSz="914400" rtl="1" eaLnBrk="0" fontAlgn="base" latinLnBrk="0" hangingPunct="0">
              <a:lnSpc>
                <a:spcPct val="15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الجهود المبذولة في اقتراح حلول للازمة المالية من منظور المصارف الإسلامية </a:t>
            </a: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r" defTabSz="914400" rtl="1" eaLnBrk="0" fontAlgn="base" latinLnBrk="0" hangingPunct="0">
              <a:lnSpc>
                <a:spcPct val="15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إدارة المخاطر في المؤسسات المالية الإسلامية  </a:t>
            </a: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إدارة السيولة في المؤسسات المالية الإسلامية</a:t>
            </a:r>
            <a:endParaRPr kumimoji="0" lang="ar-SA" sz="3200" b="0" i="0" u="none" strike="noStrike" cap="none" normalizeH="0" baseline="0" dirty="0" smtClean="0">
              <a:ln>
                <a:noFill/>
              </a:ln>
              <a:solidFill>
                <a:schemeClr val="tx1"/>
              </a:solidFill>
              <a:effectLst/>
              <a:latin typeface="Arial" pitchFamily="34" charset="0"/>
              <a:cs typeface="Simplified Arabic" pitchFamily="2" charset="-7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lang="ar-SA" sz="4000" b="1" dirty="0" smtClean="0"/>
              <a:t>مقدمة: </a:t>
            </a:r>
            <a:endParaRPr kumimoji="0" lang="en-US" sz="4000" b="0" i="0" u="none" strike="noStrike" kern="1200" cap="none" spc="0" normalizeH="0" baseline="0" noProof="0" dirty="0" smtClean="0">
              <a:ln>
                <a:noFill/>
              </a:ln>
              <a:solidFill>
                <a:schemeClr val="tx2"/>
              </a:solidFill>
              <a:effectLst/>
              <a:uLnTx/>
              <a:uFillTx/>
              <a:latin typeface="+mj-lt"/>
              <a:ea typeface="+mj-ea"/>
              <a:cs typeface="+mj-cs"/>
            </a:endParaRPr>
          </a:p>
        </p:txBody>
      </p:sp>
      <p:sp>
        <p:nvSpPr>
          <p:cNvPr id="4" name="مربع نص 3"/>
          <p:cNvSpPr txBox="1"/>
          <p:nvPr/>
        </p:nvSpPr>
        <p:spPr>
          <a:xfrm>
            <a:off x="0" y="1905000"/>
            <a:ext cx="9144000" cy="4770537"/>
          </a:xfrm>
          <a:prstGeom prst="rect">
            <a:avLst/>
          </a:prstGeom>
          <a:noFill/>
        </p:spPr>
        <p:txBody>
          <a:bodyPr wrap="square" rtlCol="1">
            <a:spAutoFit/>
          </a:bodyPr>
          <a:lstStyle/>
          <a:p>
            <a:pPr algn="just"/>
            <a:r>
              <a:rPr lang="ar-SA" sz="3200" dirty="0" smtClean="0"/>
              <a:t>	استمرارا للدور الذي يقوم </a:t>
            </a:r>
            <a:r>
              <a:rPr lang="ar-SA" sz="3200" dirty="0" err="1" smtClean="0"/>
              <a:t>به</a:t>
            </a:r>
            <a:r>
              <a:rPr lang="ar-SA" sz="3200" dirty="0" smtClean="0"/>
              <a:t> كلاً من أكاديمية الدراسات العليا والمركز العالي للمهن الإدارية والمالية في الترسيخ لثقافة </a:t>
            </a:r>
            <a:r>
              <a:rPr lang="ar-SA" sz="3200" dirty="0" err="1" smtClean="0"/>
              <a:t>الصيرفة</a:t>
            </a:r>
            <a:r>
              <a:rPr lang="ar-SA" sz="3200" dirty="0" smtClean="0"/>
              <a:t> الإسلامية وبتعاون كبير من المعهد الإسلامي للبحوث والتدريب يتم تنظيم:</a:t>
            </a:r>
          </a:p>
          <a:p>
            <a:pPr algn="ctr"/>
            <a:r>
              <a:rPr lang="ar-SA" sz="3200" dirty="0" smtClean="0"/>
              <a:t> </a:t>
            </a:r>
            <a:r>
              <a:rPr lang="ar-SA" sz="4000" b="1" dirty="0" smtClean="0">
                <a:cs typeface="Diwani Simple Striped" pitchFamily="2" charset="-78"/>
              </a:rPr>
              <a:t>مؤتمر  الخدمات المالية الإسلامية الثاني</a:t>
            </a:r>
          </a:p>
          <a:p>
            <a:pPr algn="ctr"/>
            <a:r>
              <a:rPr lang="ar-SA" sz="4000" b="1" dirty="0" smtClean="0">
                <a:cs typeface="Diwani Simple Striped" pitchFamily="2" charset="-78"/>
              </a:rPr>
              <a:t> </a:t>
            </a:r>
            <a:endParaRPr lang="ar-SA" sz="3200" b="1" dirty="0" smtClean="0">
              <a:cs typeface="Diwani Simple Striped" pitchFamily="2" charset="-78"/>
            </a:endParaRPr>
          </a:p>
          <a:p>
            <a:pPr algn="just"/>
            <a:r>
              <a:rPr lang="ar-SA" sz="3200" dirty="0" smtClean="0"/>
              <a:t>خلال الفترة  27 – 28 / 4 / 2010مسيحي. والذي نأمل أن يقدم الإضافة المرجوة منه في المساهمة في تطبيق ونشر </a:t>
            </a:r>
            <a:r>
              <a:rPr lang="ar-SA" sz="3200" dirty="0" err="1" smtClean="0"/>
              <a:t>الصيرفة</a:t>
            </a:r>
            <a:r>
              <a:rPr lang="ar-SA" sz="3200" dirty="0" smtClean="0"/>
              <a:t> الإسلامية في كل المؤسسات المالية العاملة في الجماهيرية العظمى</a:t>
            </a:r>
            <a:endParaRPr lang="ar-SA" sz="3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lang="ar-SA" sz="4000" b="1" dirty="0" smtClean="0"/>
              <a:t>محاور المؤتمر:</a:t>
            </a:r>
            <a:endParaRPr lang="en-US" sz="4000" dirty="0" smtClean="0">
              <a:solidFill>
                <a:schemeClr val="tx2"/>
              </a:solidFill>
            </a:endParaRPr>
          </a:p>
        </p:txBody>
      </p:sp>
      <p:sp>
        <p:nvSpPr>
          <p:cNvPr id="12289" name="Rectangle 1"/>
          <p:cNvSpPr>
            <a:spLocks noChangeArrowheads="1"/>
          </p:cNvSpPr>
          <p:nvPr/>
        </p:nvSpPr>
        <p:spPr bwMode="auto">
          <a:xfrm>
            <a:off x="0" y="1524000"/>
            <a:ext cx="8991600"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50000"/>
              </a:lnSpc>
              <a:spcBef>
                <a:spcPct val="0"/>
              </a:spcBef>
              <a:spcAft>
                <a:spcPct val="0"/>
              </a:spcAft>
              <a:buClrTx/>
              <a:buSzTx/>
              <a:buFont typeface="Wingdings" pitchFamily="2" charset="2"/>
              <a:buChar char="Ø"/>
              <a:tabLst/>
            </a:pPr>
            <a:r>
              <a:rPr kumimoji="0" lang="ar-SA" sz="3200" b="1" i="0" u="none" strike="noStrike" cap="none" normalizeH="0" baseline="0" dirty="0" smtClean="0">
                <a:ln>
                  <a:noFill/>
                </a:ln>
                <a:solidFill>
                  <a:srgbClr val="009900"/>
                </a:solidFill>
                <a:effectLst/>
                <a:latin typeface="Arial" pitchFamily="34" charset="0"/>
                <a:ea typeface="Times New Roman" pitchFamily="18" charset="0"/>
                <a:cs typeface="Simplified Arabic" pitchFamily="2" charset="-78"/>
              </a:rPr>
              <a:t>المحور الرابع: القياس والإفصاح لأداء المؤسسات المالية الإسلامية:</a:t>
            </a: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defTabSz="914400" rtl="1" eaLnBrk="0" fontAlgn="base" latinLnBrk="0" hangingPunct="0">
              <a:lnSpc>
                <a:spcPct val="10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معايير المحاسبة الإسلامية</a:t>
            </a: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defTabSz="914400" rtl="1" eaLnBrk="0" fontAlgn="base" latinLnBrk="0" hangingPunct="0">
              <a:lnSpc>
                <a:spcPct val="10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التطبيقات المحاسبية عن الخدمات المالية الإسلامية</a:t>
            </a:r>
          </a:p>
          <a:p>
            <a:pPr marL="0" marR="0" lvl="0" indent="0" defTabSz="914400" eaLnBrk="0" fontAlgn="base" latinLnBrk="0" hangingPunct="0">
              <a:lnSpc>
                <a:spcPct val="10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سياسة توزيع الأرباح في المؤسسات المالية الإسلامية</a:t>
            </a:r>
            <a:r>
              <a:rPr kumimoji="0" lang="en-US" sz="3200" b="0" i="0" u="none" strike="noStrike" cap="none" normalizeH="0" baseline="0" dirty="0" smtClean="0">
                <a:ln>
                  <a:noFill/>
                </a:ln>
                <a:solidFill>
                  <a:schemeClr val="tx1"/>
                </a:solidFill>
                <a:effectLst/>
                <a:latin typeface="Arial" pitchFamily="34" charset="0"/>
                <a:cs typeface="Simplified Arabic" pitchFamily="2" charset="-78"/>
              </a:rPr>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lang="ar-SA" sz="4000" b="1" dirty="0" smtClean="0"/>
              <a:t>محاور المؤتمر:</a:t>
            </a:r>
            <a:endParaRPr lang="en-US" sz="4000" dirty="0" smtClean="0">
              <a:solidFill>
                <a:schemeClr val="tx2"/>
              </a:solidFill>
            </a:endParaRPr>
          </a:p>
        </p:txBody>
      </p:sp>
      <p:sp>
        <p:nvSpPr>
          <p:cNvPr id="11265" name="Rectangle 1"/>
          <p:cNvSpPr>
            <a:spLocks noChangeArrowheads="1"/>
          </p:cNvSpPr>
          <p:nvPr/>
        </p:nvSpPr>
        <p:spPr bwMode="auto">
          <a:xfrm>
            <a:off x="0" y="2008139"/>
            <a:ext cx="914400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 typeface="Wingdings" pitchFamily="2" charset="2"/>
              <a:buChar char="Ø"/>
              <a:tabLst>
                <a:tab pos="274638" algn="l"/>
              </a:tabLst>
            </a:pPr>
            <a:r>
              <a:rPr kumimoji="0" lang="ar-SA" sz="3200" b="1" i="0" u="none" strike="noStrike" cap="none" normalizeH="0" baseline="0" dirty="0" smtClean="0">
                <a:ln>
                  <a:noFill/>
                </a:ln>
                <a:solidFill>
                  <a:srgbClr val="009900"/>
                </a:solidFill>
                <a:effectLst/>
                <a:latin typeface="Arial" pitchFamily="34" charset="0"/>
                <a:ea typeface="Times New Roman" pitchFamily="18" charset="0"/>
                <a:cs typeface="Simplified Arabic" pitchFamily="2" charset="-78"/>
              </a:rPr>
              <a:t>المحور الخامس: التشريعات الضريبية والخدمات المالية الإسلامية في  ليبيا:</a:t>
            </a: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Ø"/>
              <a:tabLst>
                <a:tab pos="274638" algn="l"/>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التشريعات ومدى </a:t>
            </a:r>
            <a:r>
              <a:rPr kumimoji="0" lang="ar-SA" sz="3200" b="0" i="0" u="none" strike="noStrike" cap="none" normalizeH="0" baseline="0" dirty="0" err="1" smtClean="0">
                <a:ln>
                  <a:noFill/>
                </a:ln>
                <a:solidFill>
                  <a:schemeClr val="tx1"/>
                </a:solidFill>
                <a:effectLst/>
                <a:latin typeface="Arial" pitchFamily="34" charset="0"/>
                <a:ea typeface="Times New Roman" pitchFamily="18" charset="0"/>
                <a:cs typeface="Simplified Arabic" pitchFamily="2" charset="-78"/>
              </a:rPr>
              <a:t>ملاءمتها</a:t>
            </a: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 للخدمات المالية.</a:t>
            </a:r>
            <a:endParaRPr kumimoji="0" lang="en-US" sz="3200" b="0" i="0" u="none" strike="noStrike" cap="none" normalizeH="0" baseline="0" dirty="0" smtClean="0">
              <a:ln>
                <a:noFill/>
              </a:ln>
              <a:solidFill>
                <a:schemeClr val="tx1"/>
              </a:solidFill>
              <a:effectLst/>
              <a:latin typeface="Arial" pitchFamily="34" charset="0"/>
              <a:cs typeface="Simplified Arabic" pitchFamily="2" charset="-78"/>
            </a:endParaRPr>
          </a:p>
          <a:p>
            <a:pPr marL="0" marR="0" lvl="0" indent="0" algn="r" defTabSz="914400" rtl="1" eaLnBrk="0" fontAlgn="base" latinLnBrk="0" hangingPunct="0">
              <a:lnSpc>
                <a:spcPct val="150000"/>
              </a:lnSpc>
              <a:spcBef>
                <a:spcPct val="0"/>
              </a:spcBef>
              <a:spcAft>
                <a:spcPct val="0"/>
              </a:spcAft>
              <a:buClrTx/>
              <a:buSzTx/>
              <a:buFont typeface="Wingdings" pitchFamily="2" charset="2"/>
              <a:buChar char="Ø"/>
              <a:tabLst>
                <a:tab pos="274638" algn="l"/>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التشريعات الضريبية والخدمات المالية الإسلامية.</a:t>
            </a:r>
            <a:endParaRPr kumimoji="0" lang="ar-SA" sz="3200" b="0" i="0" u="none" strike="noStrike" cap="none" normalizeH="0" baseline="0" dirty="0" smtClean="0">
              <a:ln>
                <a:noFill/>
              </a:ln>
              <a:solidFill>
                <a:schemeClr val="tx1"/>
              </a:solidFill>
              <a:effectLst/>
              <a:latin typeface="Arial" pitchFamily="34" charset="0"/>
              <a:cs typeface="Simplified Arabic"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1582579"/>
            <a:ext cx="914400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أولاً/ المتحدثون الرئيسيون</a:t>
            </a: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يستضيف المؤتمر عدداً من خبراء المؤسسات المالية والاقتصادية كمتحدثين في افتتاح المؤتمر، ومع بداية كل جلسة من جلساته.</a:t>
            </a:r>
          </a:p>
          <a:p>
            <a:pPr marL="0" marR="0" lvl="0" indent="0" algn="just" defTabSz="91440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eaLnBrk="0" fontAlgn="base" latinLnBrk="0" hangingPunct="0">
              <a:lnSpc>
                <a:spcPct val="100000"/>
              </a:lnSpc>
              <a:spcBef>
                <a:spcPct val="0"/>
              </a:spcBef>
              <a:spcAft>
                <a:spcPct val="0"/>
              </a:spcAft>
              <a:buClrTx/>
              <a:buSzTx/>
              <a:buFontTx/>
              <a:buNone/>
              <a:tabLst/>
            </a:pPr>
            <a:r>
              <a:rPr kumimoji="0" lang="ar-SA"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ثانياً/ الأطراف المستفيدة </a:t>
            </a:r>
            <a:r>
              <a:rPr kumimoji="0" lang="ar-SA" sz="32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و</a:t>
            </a:r>
            <a:r>
              <a:rPr kumimoji="0" lang="ar-SA"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المهتمة </a:t>
            </a:r>
            <a:r>
              <a:rPr kumimoji="0" lang="ar-SA" sz="32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و</a:t>
            </a:r>
            <a:r>
              <a:rPr kumimoji="0" lang="ar-SA"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المعنية بهذا المؤتمر</a:t>
            </a: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eaLnBrk="0" fontAlgn="base" latinLnBrk="0" hangingPunct="0">
              <a:lnSpc>
                <a:spcPct val="100000"/>
              </a:lnSpc>
              <a:spcBef>
                <a:spcPct val="0"/>
              </a:spcBef>
              <a:spcAft>
                <a:spcPct val="0"/>
              </a:spcAft>
              <a:buClrTx/>
              <a:buSzTx/>
              <a:buFont typeface="Wingdings" pitchFamily="2" charset="2"/>
              <a:buChar char="Ø"/>
              <a:tabLst/>
            </a:pPr>
            <a:r>
              <a:rPr kumimoji="0" lang="ar-SA"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المسؤولون</a:t>
            </a: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في المؤسسات المالية </a:t>
            </a:r>
            <a:r>
              <a:rPr kumimoji="0" lang="ar-SA"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و</a:t>
            </a: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المصرفية وشركات التأمين.</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eaLnBrk="0" fontAlgn="base" latinLnBrk="0" hangingPunct="0">
              <a:lnSpc>
                <a:spcPct val="10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الأكاديميون </a:t>
            </a:r>
            <a:r>
              <a:rPr kumimoji="0" lang="ar-SA"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والبحاث</a:t>
            </a: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في مؤسسات التعليم العالي ومراكز البحث العلمي من ذوي العلاقة.</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eaLnBrk="0" fontAlgn="base" latinLnBrk="0" hangingPunct="0">
              <a:lnSpc>
                <a:spcPct val="10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الخبراء والمختصون بفقه المعاملات التجارية والمالية.</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eaLnBrk="0" fontAlgn="base" latinLnBrk="0" hangingPunct="0">
              <a:lnSpc>
                <a:spcPct val="100000"/>
              </a:lnSpc>
              <a:spcBef>
                <a:spcPct val="0"/>
              </a:spcBef>
              <a:spcAft>
                <a:spcPct val="0"/>
              </a:spcAft>
              <a:buClrTx/>
              <a:buSzTx/>
              <a:buFont typeface="Wingdings" pitchFamily="2" charset="2"/>
              <a:buChar char="Ø"/>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الخبراء والمهتمون بقوانين التمويل </a:t>
            </a:r>
            <a:r>
              <a:rPr kumimoji="0" lang="ar-SA"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و</a:t>
            </a: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الاستثمار</a:t>
            </a:r>
            <a:r>
              <a:rPr kumimoji="0" lang="en-US" sz="3200" b="0" i="0" u="none" strike="noStrike" cap="none" normalizeH="0" baseline="0" dirty="0" smtClean="0">
                <a:ln>
                  <a:noFill/>
                </a:ln>
                <a:solidFill>
                  <a:schemeClr val="tx1"/>
                </a:solidFill>
                <a:effectLst/>
                <a:latin typeface="Arial" pitchFamily="34" charset="0"/>
                <a:cs typeface="Arial" pitchFamily="34" charset="0"/>
              </a:rPr>
              <a:t> </a:t>
            </a:r>
            <a:r>
              <a:rPr kumimoji="0" lang="ar-SA" sz="3200" b="0" i="0" u="none" strike="noStrike" cap="none" normalizeH="0" baseline="0" dirty="0" smtClean="0">
                <a:ln>
                  <a:noFill/>
                </a:ln>
                <a:solidFill>
                  <a:schemeClr val="tx1"/>
                </a:solidFill>
                <a:effectLst/>
                <a:latin typeface="Arial" pitchFamily="34" charset="0"/>
                <a:cs typeface="Arial" pitchFamily="34" charset="0"/>
              </a:rPr>
              <a:t>.</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lang="ar-SA" sz="4000" b="1" dirty="0" smtClean="0"/>
              <a:t>المستهدفون بحضور المؤتمر:</a:t>
            </a:r>
            <a:endParaRPr lang="en-US" sz="4000" dirty="0" smtClean="0">
              <a:solidFill>
                <a:schemeClr val="tx2"/>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62000" y="274638"/>
            <a:ext cx="8001000" cy="792162"/>
          </a:xfrm>
          <a:prstGeom prst="rect">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0" scaled="1"/>
            <a:tileRect/>
          </a:gradFill>
        </p:spPr>
        <p:style>
          <a:lnRef idx="0">
            <a:schemeClr val="accent4"/>
          </a:lnRef>
          <a:fillRef idx="3">
            <a:schemeClr val="accent4"/>
          </a:fillRef>
          <a:effectRef idx="3">
            <a:schemeClr val="accent4"/>
          </a:effectRef>
          <a:fontRef idx="minor">
            <a:schemeClr val="lt1"/>
          </a:fontRef>
        </p:style>
        <p:txBody>
          <a:bodyPr/>
          <a:lstStyle/>
          <a:p>
            <a:pPr marL="0" marR="0" lvl="0" indent="0" defTabSz="914400" rtl="1" eaLnBrk="1" fontAlgn="auto" latinLnBrk="0" hangingPunct="1">
              <a:lnSpc>
                <a:spcPct val="100000"/>
              </a:lnSpc>
              <a:spcBef>
                <a:spcPct val="0"/>
              </a:spcBef>
              <a:spcAft>
                <a:spcPts val="0"/>
              </a:spcAft>
              <a:buClrTx/>
              <a:buSzTx/>
              <a:buFontTx/>
              <a:buNone/>
              <a:tabLst/>
              <a:defRPr/>
            </a:pPr>
            <a:r>
              <a:rPr kumimoji="0" lang="ar-SA" sz="4000" b="0" i="0" u="none" strike="noStrike" kern="1200" cap="none" spc="0" normalizeH="0" baseline="0" noProof="0" dirty="0" smtClean="0">
                <a:ln>
                  <a:noFill/>
                </a:ln>
                <a:solidFill>
                  <a:schemeClr val="tx2"/>
                </a:solidFill>
                <a:effectLst/>
                <a:uLnTx/>
                <a:uFillTx/>
                <a:latin typeface="+mj-lt"/>
                <a:ea typeface="+mj-ea"/>
                <a:cs typeface="+mj-cs"/>
              </a:rPr>
              <a:t>عدد الورقات المشاركة في المؤتمر</a:t>
            </a:r>
            <a:endParaRPr kumimoji="0" lang="en-US" sz="4000" b="0" i="0" u="none" strike="noStrike" kern="1200" cap="none" spc="0" normalizeH="0" baseline="0" noProof="0" dirty="0" smtClean="0">
              <a:ln>
                <a:noFill/>
              </a:ln>
              <a:solidFill>
                <a:schemeClr val="tx2"/>
              </a:solidFill>
              <a:effectLst/>
              <a:uLnTx/>
              <a:uFillTx/>
              <a:latin typeface="+mj-lt"/>
              <a:ea typeface="+mj-ea"/>
              <a:cs typeface="+mj-cs"/>
            </a:endParaRPr>
          </a:p>
        </p:txBody>
      </p:sp>
      <p:sp>
        <p:nvSpPr>
          <p:cNvPr id="5" name="مربع نص 4"/>
          <p:cNvSpPr txBox="1"/>
          <p:nvPr/>
        </p:nvSpPr>
        <p:spPr>
          <a:xfrm>
            <a:off x="1524000" y="2209800"/>
            <a:ext cx="6477000" cy="2677656"/>
          </a:xfrm>
          <a:prstGeom prst="rect">
            <a:avLst/>
          </a:prstGeom>
          <a:noFill/>
        </p:spPr>
        <p:txBody>
          <a:bodyPr wrap="square" rtlCol="1">
            <a:spAutoFit/>
          </a:bodyPr>
          <a:lstStyle/>
          <a:p>
            <a:pPr algn="ctr"/>
            <a:r>
              <a:rPr lang="ar-SA" sz="4400" b="1" dirty="0" smtClean="0">
                <a:cs typeface="Diwani Simple Striped" pitchFamily="2" charset="-78"/>
              </a:rPr>
              <a:t>24 </a:t>
            </a:r>
            <a:r>
              <a:rPr lang="ar-SA" sz="4400" b="1" dirty="0" smtClean="0">
                <a:cs typeface="Diwani Simple Striped" pitchFamily="2" charset="-78"/>
              </a:rPr>
              <a:t>ورقة بحثية</a:t>
            </a:r>
          </a:p>
          <a:p>
            <a:pPr algn="ctr"/>
            <a:endParaRPr lang="ar-SA" sz="4400" b="1" dirty="0" smtClean="0">
              <a:cs typeface="Diwani Simple Striped" pitchFamily="2" charset="-78"/>
            </a:endParaRPr>
          </a:p>
          <a:p>
            <a:pPr algn="ctr"/>
            <a:r>
              <a:rPr lang="ar-SA" sz="4000" b="1" dirty="0" smtClean="0">
                <a:cs typeface="Diwani Simple Striped" pitchFamily="2" charset="-78"/>
              </a:rPr>
              <a:t>تتناول قضايا </a:t>
            </a:r>
            <a:r>
              <a:rPr lang="ar-SA" sz="4000" b="1" dirty="0" err="1" smtClean="0">
                <a:cs typeface="Diwani Simple Striped" pitchFamily="2" charset="-78"/>
              </a:rPr>
              <a:t>الصيرفة</a:t>
            </a:r>
            <a:r>
              <a:rPr lang="ar-SA" sz="4000" b="1" dirty="0" smtClean="0">
                <a:cs typeface="Diwani Simple Striped" pitchFamily="2" charset="-78"/>
              </a:rPr>
              <a:t> الإسلامية الواردة في محاور المؤتمر </a:t>
            </a:r>
            <a:endParaRPr lang="ar-SA" sz="4000" b="1" dirty="0">
              <a:cs typeface="Diwani Simple Striped" pitchFamily="2" charset="-7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62000" y="274638"/>
            <a:ext cx="8001000" cy="792162"/>
          </a:xfrm>
          <a:prstGeom prst="rect">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0" scaled="1"/>
            <a:tileRect/>
          </a:gradFill>
        </p:spPr>
        <p:style>
          <a:lnRef idx="0">
            <a:schemeClr val="accent4"/>
          </a:lnRef>
          <a:fillRef idx="3">
            <a:schemeClr val="accent4"/>
          </a:fillRef>
          <a:effectRef idx="3">
            <a:schemeClr val="accent4"/>
          </a:effectRef>
          <a:fontRef idx="minor">
            <a:schemeClr val="lt1"/>
          </a:fontRef>
        </p:style>
        <p:txBody>
          <a:bodyPr/>
          <a:lstStyle/>
          <a:p>
            <a:pPr algn="ctr">
              <a:spcBef>
                <a:spcPct val="0"/>
              </a:spcBef>
              <a:defRPr/>
            </a:pPr>
            <a:r>
              <a:rPr lang="ar-SA" sz="4000" dirty="0" smtClean="0">
                <a:solidFill>
                  <a:schemeClr val="tx1"/>
                </a:solidFill>
                <a:latin typeface="Calibri" pitchFamily="34" charset="0"/>
                <a:ea typeface="Calibri" pitchFamily="34" charset="0"/>
                <a:cs typeface="Al-Kharashi 59 Naskh" pitchFamily="2" charset="-78"/>
              </a:rPr>
              <a:t>برنامج المؤتمر</a:t>
            </a:r>
            <a:endParaRPr lang="ar-SA" sz="3600" dirty="0" smtClean="0">
              <a:solidFill>
                <a:schemeClr val="tx1"/>
              </a:solidFill>
              <a:latin typeface="Arial" pitchFamily="34" charset="0"/>
              <a:cs typeface="Arial" pitchFamily="34" charset="0"/>
            </a:endParaRPr>
          </a:p>
          <a:p>
            <a:pPr marL="0" marR="0" lvl="0" indent="0" defTabSz="914400" rtl="1" eaLnBrk="1" fontAlgn="auto" latinLnBrk="0" hangingPunct="1">
              <a:lnSpc>
                <a:spcPct val="100000"/>
              </a:lnSpc>
              <a:spcBef>
                <a:spcPct val="0"/>
              </a:spcBef>
              <a:spcAft>
                <a:spcPts val="0"/>
              </a:spcAft>
              <a:buClrTx/>
              <a:buSzTx/>
              <a:buFontTx/>
              <a:buNone/>
              <a:tabLst/>
              <a:defRPr/>
            </a:pPr>
            <a:endParaRPr kumimoji="0" lang="en-US" sz="4000" b="0" i="0" u="none" strike="noStrike" kern="1200" cap="none" spc="0" normalizeH="0" baseline="0" noProof="0" dirty="0" smtClean="0">
              <a:ln>
                <a:noFill/>
              </a:ln>
              <a:solidFill>
                <a:schemeClr val="tx2"/>
              </a:solidFill>
              <a:effectLst/>
              <a:uLnTx/>
              <a:uFillTx/>
              <a:latin typeface="+mj-lt"/>
              <a:ea typeface="+mj-ea"/>
              <a:cs typeface="+mj-cs"/>
            </a:endParaRPr>
          </a:p>
        </p:txBody>
      </p:sp>
      <p:graphicFrame>
        <p:nvGraphicFramePr>
          <p:cNvPr id="4" name="جدول 3"/>
          <p:cNvGraphicFramePr>
            <a:graphicFrameLocks noGrp="1"/>
          </p:cNvGraphicFramePr>
          <p:nvPr/>
        </p:nvGraphicFramePr>
        <p:xfrm>
          <a:off x="1" y="1524000"/>
          <a:ext cx="9143999" cy="5303592"/>
        </p:xfrm>
        <a:graphic>
          <a:graphicData uri="http://schemas.openxmlformats.org/drawingml/2006/table">
            <a:tbl>
              <a:tblPr rtl="1"/>
              <a:tblGrid>
                <a:gridCol w="2300589"/>
                <a:gridCol w="3421705"/>
                <a:gridCol w="3421705"/>
              </a:tblGrid>
              <a:tr h="227760">
                <a:tc>
                  <a:txBody>
                    <a:bodyPr/>
                    <a:lstStyle/>
                    <a:p>
                      <a:pPr algn="ctr" rtl="1">
                        <a:lnSpc>
                          <a:spcPct val="115000"/>
                        </a:lnSpc>
                        <a:spcAft>
                          <a:spcPts val="0"/>
                        </a:spcAft>
                      </a:pPr>
                      <a:r>
                        <a:rPr lang="ar-SA" sz="1900" b="1">
                          <a:latin typeface="Calibri"/>
                          <a:ea typeface="Calibri"/>
                          <a:cs typeface="Times New Roman"/>
                        </a:rPr>
                        <a:t>اليوم</a:t>
                      </a:r>
                      <a:endParaRPr lang="en-US" sz="1900" b="1">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lnSpc>
                          <a:spcPct val="115000"/>
                        </a:lnSpc>
                        <a:spcAft>
                          <a:spcPts val="0"/>
                        </a:spcAft>
                      </a:pPr>
                      <a:r>
                        <a:rPr lang="ar-SA" sz="1900" b="1">
                          <a:latin typeface="Calibri"/>
                          <a:ea typeface="Calibri"/>
                          <a:cs typeface="Times New Roman"/>
                        </a:rPr>
                        <a:t>التوقيت</a:t>
                      </a:r>
                      <a:endParaRPr lang="en-US" sz="1900" b="1">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lnSpc>
                          <a:spcPct val="115000"/>
                        </a:lnSpc>
                        <a:spcAft>
                          <a:spcPts val="0"/>
                        </a:spcAft>
                      </a:pPr>
                      <a:r>
                        <a:rPr lang="ar-SA" sz="1900" b="1">
                          <a:latin typeface="Calibri"/>
                          <a:ea typeface="Calibri"/>
                          <a:cs typeface="Times New Roman"/>
                        </a:rPr>
                        <a:t>الفعاليات</a:t>
                      </a:r>
                      <a:endParaRPr lang="en-US" sz="1900" b="1">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227760">
                <a:tc rowSpan="8">
                  <a:txBody>
                    <a:bodyPr/>
                    <a:lstStyle/>
                    <a:p>
                      <a:pPr algn="ctr" rtl="1">
                        <a:lnSpc>
                          <a:spcPct val="115000"/>
                        </a:lnSpc>
                        <a:spcAft>
                          <a:spcPts val="0"/>
                        </a:spcAft>
                      </a:pPr>
                      <a:r>
                        <a:rPr lang="ar-SA" sz="1900" b="1" dirty="0">
                          <a:latin typeface="Calibri"/>
                          <a:ea typeface="Calibri"/>
                          <a:cs typeface="Times New Roman"/>
                        </a:rPr>
                        <a:t>الثلاثاء 27/04/2010</a:t>
                      </a:r>
                      <a:endParaRPr lang="en-US" sz="1900" b="1" dirty="0">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c>
                  <a:txBody>
                    <a:bodyPr/>
                    <a:lstStyle/>
                    <a:p>
                      <a:pPr algn="ctr" rtl="1">
                        <a:lnSpc>
                          <a:spcPct val="115000"/>
                        </a:lnSpc>
                        <a:spcAft>
                          <a:spcPts val="0"/>
                        </a:spcAft>
                      </a:pPr>
                      <a:r>
                        <a:rPr lang="ar-SA" sz="1900" b="1" dirty="0">
                          <a:latin typeface="Calibri"/>
                          <a:ea typeface="Calibri"/>
                          <a:cs typeface="Times New Roman"/>
                        </a:rPr>
                        <a:t>8:30 -9:00</a:t>
                      </a:r>
                      <a:endParaRPr lang="en-US" sz="1900" b="1" dirty="0">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c>
                  <a:txBody>
                    <a:bodyPr/>
                    <a:lstStyle/>
                    <a:p>
                      <a:pPr algn="r" rtl="1">
                        <a:lnSpc>
                          <a:spcPct val="115000"/>
                        </a:lnSpc>
                        <a:spcAft>
                          <a:spcPts val="0"/>
                        </a:spcAft>
                      </a:pPr>
                      <a:r>
                        <a:rPr lang="ar-SA" sz="1900" b="1">
                          <a:latin typeface="Calibri"/>
                          <a:ea typeface="Calibri"/>
                          <a:cs typeface="Times New Roman"/>
                        </a:rPr>
                        <a:t>التسجيل والدخول</a:t>
                      </a:r>
                      <a:endParaRPr lang="en-US" sz="1900" b="1">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dirty="0">
                          <a:latin typeface="Calibri"/>
                          <a:ea typeface="Calibri"/>
                          <a:cs typeface="Times New Roman"/>
                        </a:rPr>
                        <a:t>9:00-10:00</a:t>
                      </a:r>
                      <a:endParaRPr lang="en-US" sz="1900" b="1" dirty="0">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c>
                  <a:txBody>
                    <a:bodyPr/>
                    <a:lstStyle/>
                    <a:p>
                      <a:pPr algn="r" rtl="1">
                        <a:lnSpc>
                          <a:spcPct val="115000"/>
                        </a:lnSpc>
                        <a:spcAft>
                          <a:spcPts val="0"/>
                        </a:spcAft>
                      </a:pPr>
                      <a:r>
                        <a:rPr lang="ar-SA" sz="1900" b="1" dirty="0">
                          <a:latin typeface="Calibri"/>
                          <a:ea typeface="Calibri"/>
                          <a:cs typeface="Times New Roman"/>
                        </a:rPr>
                        <a:t>افتتاح المؤتمر</a:t>
                      </a:r>
                      <a:endParaRPr lang="en-US" sz="1900" b="1" dirty="0">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dirty="0">
                          <a:latin typeface="Calibri"/>
                          <a:ea typeface="Calibri"/>
                          <a:cs typeface="Times New Roman"/>
                        </a:rPr>
                        <a:t>10:00-10:30</a:t>
                      </a:r>
                      <a:endParaRPr lang="en-US" sz="1900" b="1" dirty="0">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c>
                  <a:txBody>
                    <a:bodyPr/>
                    <a:lstStyle/>
                    <a:p>
                      <a:pPr algn="r" rtl="1">
                        <a:lnSpc>
                          <a:spcPct val="115000"/>
                        </a:lnSpc>
                        <a:spcAft>
                          <a:spcPts val="0"/>
                        </a:spcAft>
                      </a:pPr>
                      <a:r>
                        <a:rPr lang="ar-SA" sz="1900" b="1" dirty="0">
                          <a:latin typeface="Calibri"/>
                          <a:ea typeface="Calibri"/>
                          <a:cs typeface="Times New Roman"/>
                        </a:rPr>
                        <a:t>وجبة إفطار</a:t>
                      </a:r>
                      <a:endParaRPr lang="en-US" sz="1900" b="1" dirty="0">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dirty="0">
                          <a:latin typeface="Calibri"/>
                          <a:ea typeface="Calibri"/>
                          <a:cs typeface="Times New Roman"/>
                        </a:rPr>
                        <a:t>10:30-14:00</a:t>
                      </a:r>
                      <a:endParaRPr lang="en-US" sz="1900" b="1" dirty="0">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c>
                  <a:txBody>
                    <a:bodyPr/>
                    <a:lstStyle/>
                    <a:p>
                      <a:pPr algn="r" rtl="1">
                        <a:lnSpc>
                          <a:spcPct val="115000"/>
                        </a:lnSpc>
                        <a:spcAft>
                          <a:spcPts val="0"/>
                        </a:spcAft>
                      </a:pPr>
                      <a:r>
                        <a:rPr lang="ar-SA" sz="1900" b="1" dirty="0">
                          <a:latin typeface="Calibri"/>
                          <a:ea typeface="Calibri"/>
                          <a:cs typeface="Times New Roman"/>
                        </a:rPr>
                        <a:t>إلقاء الورقات العلمية </a:t>
                      </a:r>
                      <a:endParaRPr lang="en-US" sz="1900" b="1" dirty="0">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dirty="0">
                          <a:latin typeface="Calibri"/>
                          <a:ea typeface="Calibri"/>
                          <a:cs typeface="Times New Roman"/>
                        </a:rPr>
                        <a:t>14:00-16:00</a:t>
                      </a:r>
                      <a:endParaRPr lang="en-US" sz="1900" b="1" dirty="0">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c>
                  <a:txBody>
                    <a:bodyPr/>
                    <a:lstStyle/>
                    <a:p>
                      <a:pPr algn="r" rtl="1">
                        <a:lnSpc>
                          <a:spcPct val="115000"/>
                        </a:lnSpc>
                        <a:spcAft>
                          <a:spcPts val="0"/>
                        </a:spcAft>
                      </a:pPr>
                      <a:r>
                        <a:rPr lang="ar-SA" sz="1900" b="1" dirty="0">
                          <a:latin typeface="Calibri"/>
                          <a:ea typeface="Calibri"/>
                          <a:cs typeface="Times New Roman"/>
                        </a:rPr>
                        <a:t>وجبة غذاء</a:t>
                      </a:r>
                      <a:endParaRPr lang="en-US" sz="1900" b="1" dirty="0">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a:latin typeface="Calibri"/>
                          <a:ea typeface="Calibri"/>
                          <a:cs typeface="Times New Roman"/>
                        </a:rPr>
                        <a:t>16:00-18:00</a:t>
                      </a:r>
                      <a:endParaRPr lang="en-US" sz="1900" b="1">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c>
                  <a:txBody>
                    <a:bodyPr/>
                    <a:lstStyle/>
                    <a:p>
                      <a:pPr algn="r" rtl="1">
                        <a:lnSpc>
                          <a:spcPct val="115000"/>
                        </a:lnSpc>
                        <a:spcAft>
                          <a:spcPts val="0"/>
                        </a:spcAft>
                      </a:pPr>
                      <a:r>
                        <a:rPr lang="ar-SA" sz="1900" b="1" dirty="0">
                          <a:latin typeface="Calibri"/>
                          <a:ea typeface="Calibri"/>
                          <a:cs typeface="Times New Roman"/>
                        </a:rPr>
                        <a:t>إلقاء الورقات العلمية</a:t>
                      </a:r>
                      <a:endParaRPr lang="en-US" sz="1900" b="1" dirty="0">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a:latin typeface="Calibri"/>
                          <a:ea typeface="Calibri"/>
                          <a:cs typeface="Times New Roman"/>
                        </a:rPr>
                        <a:t>18:00-18.15</a:t>
                      </a:r>
                      <a:endParaRPr lang="en-US" sz="1900" b="1">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c>
                  <a:txBody>
                    <a:bodyPr/>
                    <a:lstStyle/>
                    <a:p>
                      <a:pPr algn="r" rtl="1">
                        <a:lnSpc>
                          <a:spcPct val="115000"/>
                        </a:lnSpc>
                        <a:spcAft>
                          <a:spcPts val="0"/>
                        </a:spcAft>
                      </a:pPr>
                      <a:r>
                        <a:rPr lang="ar-SA" sz="1900" b="1" dirty="0">
                          <a:latin typeface="Calibri"/>
                          <a:ea typeface="Calibri"/>
                          <a:cs typeface="Times New Roman"/>
                        </a:rPr>
                        <a:t>فترة راحة</a:t>
                      </a:r>
                      <a:endParaRPr lang="en-US" sz="1900" b="1" dirty="0">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a:latin typeface="Calibri"/>
                          <a:ea typeface="Calibri"/>
                          <a:cs typeface="Times New Roman"/>
                        </a:rPr>
                        <a:t>18:15-20:00</a:t>
                      </a:r>
                      <a:endParaRPr lang="en-US" sz="1900" b="1">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c>
                  <a:txBody>
                    <a:bodyPr/>
                    <a:lstStyle/>
                    <a:p>
                      <a:pPr algn="r" rtl="1">
                        <a:lnSpc>
                          <a:spcPct val="115000"/>
                        </a:lnSpc>
                        <a:spcAft>
                          <a:spcPts val="0"/>
                        </a:spcAft>
                      </a:pPr>
                      <a:r>
                        <a:rPr lang="ar-SA" sz="1900" b="1" dirty="0">
                          <a:latin typeface="Calibri"/>
                          <a:ea typeface="Calibri"/>
                          <a:cs typeface="Times New Roman"/>
                        </a:rPr>
                        <a:t>إلقاء الورقات العلمية</a:t>
                      </a:r>
                      <a:endParaRPr lang="en-US" sz="1900" b="1" dirty="0">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tcPr>
                </a:tc>
              </a:tr>
              <a:tr h="227760">
                <a:tc rowSpan="8">
                  <a:txBody>
                    <a:bodyPr/>
                    <a:lstStyle/>
                    <a:p>
                      <a:pPr algn="ctr" rtl="1">
                        <a:lnSpc>
                          <a:spcPct val="115000"/>
                        </a:lnSpc>
                        <a:spcAft>
                          <a:spcPts val="0"/>
                        </a:spcAft>
                      </a:pPr>
                      <a:r>
                        <a:rPr lang="ar-SA" sz="1900" b="1" dirty="0">
                          <a:latin typeface="Calibri"/>
                          <a:ea typeface="Calibri"/>
                          <a:cs typeface="Times New Roman"/>
                        </a:rPr>
                        <a:t>الأربعاء 28/04/2010</a:t>
                      </a:r>
                      <a:endParaRPr lang="en-US" sz="1900" b="1" dirty="0">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c>
                  <a:txBody>
                    <a:bodyPr/>
                    <a:lstStyle/>
                    <a:p>
                      <a:pPr algn="ctr" rtl="1">
                        <a:lnSpc>
                          <a:spcPct val="115000"/>
                        </a:lnSpc>
                        <a:spcAft>
                          <a:spcPts val="0"/>
                        </a:spcAft>
                      </a:pPr>
                      <a:r>
                        <a:rPr lang="ar-SA" sz="1900" b="1" dirty="0">
                          <a:latin typeface="Calibri"/>
                          <a:ea typeface="Calibri"/>
                          <a:cs typeface="Times New Roman"/>
                        </a:rPr>
                        <a:t>9:00-11:00</a:t>
                      </a:r>
                      <a:endParaRPr lang="en-US" sz="1900" b="1" dirty="0">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c>
                  <a:txBody>
                    <a:bodyPr/>
                    <a:lstStyle/>
                    <a:p>
                      <a:pPr algn="r" rtl="1">
                        <a:lnSpc>
                          <a:spcPct val="115000"/>
                        </a:lnSpc>
                        <a:spcAft>
                          <a:spcPts val="0"/>
                        </a:spcAft>
                      </a:pPr>
                      <a:r>
                        <a:rPr lang="ar-SA" sz="1900" b="1">
                          <a:latin typeface="Calibri"/>
                          <a:ea typeface="Calibri"/>
                          <a:cs typeface="Times New Roman"/>
                        </a:rPr>
                        <a:t>وجبة إفطار</a:t>
                      </a:r>
                      <a:endParaRPr lang="en-US" sz="1900" b="1">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dirty="0">
                          <a:latin typeface="Calibri"/>
                          <a:ea typeface="Calibri"/>
                          <a:cs typeface="Times New Roman"/>
                        </a:rPr>
                        <a:t>11:00-14:00</a:t>
                      </a:r>
                      <a:endParaRPr lang="en-US" sz="1900" b="1" dirty="0">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c>
                  <a:txBody>
                    <a:bodyPr/>
                    <a:lstStyle/>
                    <a:p>
                      <a:pPr algn="r" rtl="1">
                        <a:lnSpc>
                          <a:spcPct val="115000"/>
                        </a:lnSpc>
                        <a:spcAft>
                          <a:spcPts val="0"/>
                        </a:spcAft>
                      </a:pPr>
                      <a:r>
                        <a:rPr lang="ar-SA" sz="1900" b="1">
                          <a:latin typeface="Calibri"/>
                          <a:ea typeface="Calibri"/>
                          <a:cs typeface="Times New Roman"/>
                        </a:rPr>
                        <a:t>إلقاء الورقات العلمية </a:t>
                      </a:r>
                      <a:endParaRPr lang="en-US" sz="1900" b="1">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dirty="0">
                          <a:latin typeface="Calibri"/>
                          <a:ea typeface="Calibri"/>
                          <a:cs typeface="Times New Roman"/>
                        </a:rPr>
                        <a:t>14:00-16:00</a:t>
                      </a:r>
                      <a:endParaRPr lang="en-US" sz="1900" b="1" dirty="0">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c>
                  <a:txBody>
                    <a:bodyPr/>
                    <a:lstStyle/>
                    <a:p>
                      <a:pPr algn="r" rtl="1">
                        <a:lnSpc>
                          <a:spcPct val="115000"/>
                        </a:lnSpc>
                        <a:spcAft>
                          <a:spcPts val="0"/>
                        </a:spcAft>
                      </a:pPr>
                      <a:r>
                        <a:rPr lang="ar-SA" sz="1900" b="1" dirty="0">
                          <a:latin typeface="Calibri"/>
                          <a:ea typeface="Calibri"/>
                          <a:cs typeface="Times New Roman"/>
                        </a:rPr>
                        <a:t>وجبة غذاء</a:t>
                      </a:r>
                      <a:endParaRPr lang="en-US" sz="1900" b="1" dirty="0">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a:latin typeface="Calibri"/>
                          <a:ea typeface="Calibri"/>
                          <a:cs typeface="Times New Roman"/>
                        </a:rPr>
                        <a:t>16:00-18:00</a:t>
                      </a:r>
                      <a:endParaRPr lang="en-US" sz="1900" b="1">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c>
                  <a:txBody>
                    <a:bodyPr/>
                    <a:lstStyle/>
                    <a:p>
                      <a:pPr algn="r" rtl="1">
                        <a:lnSpc>
                          <a:spcPct val="115000"/>
                        </a:lnSpc>
                        <a:spcAft>
                          <a:spcPts val="0"/>
                        </a:spcAft>
                      </a:pPr>
                      <a:r>
                        <a:rPr lang="ar-SA" sz="1900" b="1" dirty="0">
                          <a:latin typeface="Calibri"/>
                          <a:ea typeface="Calibri"/>
                          <a:cs typeface="Times New Roman"/>
                        </a:rPr>
                        <a:t>إلقاء الورقات العلمية</a:t>
                      </a:r>
                      <a:endParaRPr lang="en-US" sz="1900" b="1" dirty="0">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dirty="0">
                          <a:latin typeface="Calibri"/>
                          <a:ea typeface="Calibri"/>
                          <a:cs typeface="Times New Roman"/>
                        </a:rPr>
                        <a:t>18:00-18.15</a:t>
                      </a:r>
                      <a:endParaRPr lang="en-US" sz="1900" b="1" dirty="0">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c>
                  <a:txBody>
                    <a:bodyPr/>
                    <a:lstStyle/>
                    <a:p>
                      <a:pPr algn="r" rtl="1">
                        <a:lnSpc>
                          <a:spcPct val="115000"/>
                        </a:lnSpc>
                        <a:spcAft>
                          <a:spcPts val="0"/>
                        </a:spcAft>
                      </a:pPr>
                      <a:r>
                        <a:rPr lang="ar-SA" sz="1900" b="1" dirty="0">
                          <a:latin typeface="Calibri"/>
                          <a:ea typeface="Calibri"/>
                          <a:cs typeface="Times New Roman"/>
                        </a:rPr>
                        <a:t>فترة راحة</a:t>
                      </a:r>
                      <a:endParaRPr lang="en-US" sz="1900" b="1" dirty="0">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a:latin typeface="Calibri"/>
                          <a:ea typeface="Calibri"/>
                          <a:cs typeface="Times New Roman"/>
                        </a:rPr>
                        <a:t>18:15-19:30</a:t>
                      </a:r>
                      <a:endParaRPr lang="en-US" sz="1900" b="1">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c>
                  <a:txBody>
                    <a:bodyPr/>
                    <a:lstStyle/>
                    <a:p>
                      <a:pPr algn="r" rtl="1">
                        <a:lnSpc>
                          <a:spcPct val="115000"/>
                        </a:lnSpc>
                        <a:spcAft>
                          <a:spcPts val="0"/>
                        </a:spcAft>
                      </a:pPr>
                      <a:r>
                        <a:rPr lang="ar-SA" sz="1900" b="1" dirty="0">
                          <a:latin typeface="Calibri"/>
                          <a:ea typeface="Calibri"/>
                          <a:cs typeface="Times New Roman"/>
                        </a:rPr>
                        <a:t>إلقاء الورقات العلمية</a:t>
                      </a:r>
                      <a:endParaRPr lang="en-US" sz="1900" b="1" dirty="0">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a:latin typeface="Calibri"/>
                          <a:ea typeface="Calibri"/>
                          <a:cs typeface="Times New Roman"/>
                        </a:rPr>
                        <a:t>19:30-20:00</a:t>
                      </a:r>
                      <a:endParaRPr lang="en-US" sz="1900" b="1">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c>
                  <a:txBody>
                    <a:bodyPr/>
                    <a:lstStyle/>
                    <a:p>
                      <a:pPr algn="r" rtl="1">
                        <a:lnSpc>
                          <a:spcPct val="115000"/>
                        </a:lnSpc>
                        <a:spcAft>
                          <a:spcPts val="0"/>
                        </a:spcAft>
                      </a:pPr>
                      <a:r>
                        <a:rPr lang="ar-SA" sz="1900" b="1" dirty="0">
                          <a:latin typeface="Calibri"/>
                          <a:ea typeface="Calibri"/>
                          <a:cs typeface="Times New Roman"/>
                        </a:rPr>
                        <a:t>اختتام المؤتمر</a:t>
                      </a:r>
                      <a:endParaRPr lang="en-US" sz="1900" b="1" dirty="0">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r>
              <a:tr h="227760">
                <a:tc vMerge="1">
                  <a:txBody>
                    <a:bodyPr/>
                    <a:lstStyle/>
                    <a:p>
                      <a:pPr rtl="1"/>
                      <a:endParaRPr lang="ar-SA"/>
                    </a:p>
                  </a:txBody>
                  <a:tcPr/>
                </a:tc>
                <a:tc>
                  <a:txBody>
                    <a:bodyPr/>
                    <a:lstStyle/>
                    <a:p>
                      <a:pPr algn="ctr" rtl="1">
                        <a:lnSpc>
                          <a:spcPct val="115000"/>
                        </a:lnSpc>
                        <a:spcAft>
                          <a:spcPts val="0"/>
                        </a:spcAft>
                      </a:pPr>
                      <a:r>
                        <a:rPr lang="ar-SA" sz="1900" b="1">
                          <a:latin typeface="Calibri"/>
                          <a:ea typeface="Calibri"/>
                          <a:cs typeface="Times New Roman"/>
                        </a:rPr>
                        <a:t>21:00-23:00</a:t>
                      </a:r>
                      <a:endParaRPr lang="en-US" sz="1900" b="1">
                        <a:latin typeface="Calibri"/>
                        <a:ea typeface="Calibri"/>
                        <a:cs typeface="Arial"/>
                      </a:endParaRPr>
                    </a:p>
                  </a:txBody>
                  <a:tcPr marL="63660" marR="636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c>
                  <a:txBody>
                    <a:bodyPr/>
                    <a:lstStyle/>
                    <a:p>
                      <a:pPr algn="r" rtl="1">
                        <a:lnSpc>
                          <a:spcPct val="115000"/>
                        </a:lnSpc>
                        <a:spcAft>
                          <a:spcPts val="0"/>
                        </a:spcAft>
                      </a:pPr>
                      <a:r>
                        <a:rPr lang="ar-SA" sz="1900" b="1" dirty="0">
                          <a:latin typeface="Calibri"/>
                          <a:ea typeface="Calibri"/>
                          <a:cs typeface="Times New Roman"/>
                        </a:rPr>
                        <a:t>وجبة العشاء للضيوف والمشاركين</a:t>
                      </a:r>
                      <a:endParaRPr lang="en-US" sz="1900" b="1" dirty="0">
                        <a:latin typeface="Calibri"/>
                        <a:ea typeface="Calibri"/>
                        <a:cs typeface="Arial"/>
                      </a:endParaRPr>
                    </a:p>
                  </a:txBody>
                  <a:tcPr marL="63660" marR="636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marL="0" marR="0" lvl="0" indent="0" defTabSz="914400" rtl="1" eaLnBrk="1" fontAlgn="auto" latinLnBrk="0" hangingPunct="1">
              <a:lnSpc>
                <a:spcPct val="100000"/>
              </a:lnSpc>
              <a:spcBef>
                <a:spcPct val="0"/>
              </a:spcBef>
              <a:spcAft>
                <a:spcPts val="0"/>
              </a:spcAft>
              <a:buClrTx/>
              <a:buSzTx/>
              <a:buFontTx/>
              <a:buNone/>
              <a:tabLst/>
              <a:defRPr/>
            </a:pPr>
            <a:endParaRPr kumimoji="0" lang="en-US" sz="4000" b="0" i="0" u="none" strike="noStrike" kern="120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marL="0" marR="0" lvl="0" indent="0" defTabSz="914400" rtl="1" eaLnBrk="1" fontAlgn="auto" latinLnBrk="0" hangingPunct="1">
              <a:lnSpc>
                <a:spcPct val="100000"/>
              </a:lnSpc>
              <a:spcBef>
                <a:spcPct val="0"/>
              </a:spcBef>
              <a:spcAft>
                <a:spcPts val="0"/>
              </a:spcAft>
              <a:buClrTx/>
              <a:buSzTx/>
              <a:buFontTx/>
              <a:buNone/>
              <a:tabLst/>
              <a:defRPr/>
            </a:pPr>
            <a:endParaRPr kumimoji="0" lang="en-US" sz="4000" b="0" i="0" u="none" strike="noStrike" kern="120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lang="ar-SA" sz="4000" b="1" dirty="0" smtClean="0"/>
              <a:t>مقدمة: </a:t>
            </a:r>
            <a:endParaRPr kumimoji="0" lang="en-US" sz="4000" b="0" i="0" u="none" strike="noStrike" kern="1200" cap="none" spc="0" normalizeH="0" baseline="0" noProof="0" dirty="0" smtClean="0">
              <a:ln>
                <a:noFill/>
              </a:ln>
              <a:solidFill>
                <a:schemeClr val="tx2"/>
              </a:solidFill>
              <a:effectLst/>
              <a:uLnTx/>
              <a:uFillTx/>
              <a:latin typeface="+mj-lt"/>
              <a:ea typeface="+mj-ea"/>
              <a:cs typeface="+mj-cs"/>
            </a:endParaRPr>
          </a:p>
        </p:txBody>
      </p:sp>
      <p:sp>
        <p:nvSpPr>
          <p:cNvPr id="3" name="مستطيل 2"/>
          <p:cNvSpPr/>
          <p:nvPr/>
        </p:nvSpPr>
        <p:spPr>
          <a:xfrm>
            <a:off x="0" y="1720840"/>
            <a:ext cx="9144000" cy="4031873"/>
          </a:xfrm>
          <a:prstGeom prst="rect">
            <a:avLst/>
          </a:prstGeom>
        </p:spPr>
        <p:txBody>
          <a:bodyPr wrap="square">
            <a:spAutoFit/>
          </a:bodyPr>
          <a:lstStyle/>
          <a:p>
            <a:pPr algn="just"/>
            <a:r>
              <a:rPr lang="ar-SA" sz="3200" dirty="0" smtClean="0"/>
              <a:t>واقتراح الحلول والبدائل التي تعالج مشاكل ومعوقات تطبيق </a:t>
            </a:r>
            <a:r>
              <a:rPr lang="ar-SA" sz="3200" dirty="0" err="1" smtClean="0"/>
              <a:t>الصيرفة</a:t>
            </a:r>
            <a:r>
              <a:rPr lang="ar-SA" sz="3200" dirty="0" smtClean="0"/>
              <a:t> الإسلامية، خاصة وإن </a:t>
            </a:r>
            <a:r>
              <a:rPr lang="ar-SA" sz="3200" dirty="0" err="1" smtClean="0"/>
              <a:t>الصيرفة</a:t>
            </a:r>
            <a:r>
              <a:rPr lang="ar-SA" sz="3200" dirty="0" smtClean="0"/>
              <a:t> الإسلامية أصبحت من الخدمات المالية التي تعتمد عليها المصارف في العالم الإسلامي وتنتهجها عدة مصارف غربية من خلال فتح فروع لتقديم خدماتها في الدول الإسلامية وغيرها بعد أن أثبتت الخدمات المالية الإسلامية قدرتها على مواجهة الأزمات والتقليل من المخاطر التي تعاني منها المصارف التقليدية.</a:t>
            </a:r>
          </a:p>
          <a:p>
            <a:r>
              <a:rPr lang="ar-SA" sz="3200" dirty="0" smtClean="0"/>
              <a:t>	</a:t>
            </a:r>
            <a:endParaRPr lang="ar-SA" sz="32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marL="0" marR="0" lvl="0" indent="0" defTabSz="914400" rtl="1" eaLnBrk="1" fontAlgn="auto" latinLnBrk="0" hangingPunct="1">
              <a:lnSpc>
                <a:spcPct val="100000"/>
              </a:lnSpc>
              <a:spcBef>
                <a:spcPct val="0"/>
              </a:spcBef>
              <a:spcAft>
                <a:spcPts val="0"/>
              </a:spcAft>
              <a:buClrTx/>
              <a:buSzTx/>
              <a:buFontTx/>
              <a:buNone/>
              <a:tabLst/>
              <a:defRPr/>
            </a:pPr>
            <a:endParaRPr kumimoji="0" lang="en-US" sz="4000" b="0" i="0" u="none" strike="noStrike" kern="120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1524000"/>
            <a:ext cx="9144000" cy="5016758"/>
          </a:xfrm>
          <a:prstGeom prst="rect">
            <a:avLst/>
          </a:prstGeom>
        </p:spPr>
        <p:txBody>
          <a:bodyPr wrap="square">
            <a:spAutoFit/>
          </a:bodyPr>
          <a:lstStyle/>
          <a:p>
            <a:pPr algn="just"/>
            <a:r>
              <a:rPr lang="ar-SA" sz="3200" dirty="0" smtClean="0"/>
              <a:t>أملنا أن يلقى المؤتمر الثاني النجاح والصدى الذي لقاه المؤتمر السابق والذي كان لانعقاده إيجابيات عديدة تبلورت في السياسات التي وضعتها المصارف والإجراءات التي اتبعتها في تقديم بعض الخدمات المالية وفقا للصيغ الإسلامية كالمرابحة وغيرها. </a:t>
            </a:r>
          </a:p>
          <a:p>
            <a:pPr algn="just"/>
            <a:r>
              <a:rPr lang="ar-SA" sz="3200" dirty="0" smtClean="0"/>
              <a:t>	في الختام نتقدم بجزيل الشكر إلى كل من ساهم في إنجاح هذا المؤتمر سواء بالتنظيم أو الرعاية </a:t>
            </a:r>
            <a:r>
              <a:rPr lang="ar-SA" sz="3200" dirty="0" err="1" smtClean="0"/>
              <a:t>او</a:t>
            </a:r>
            <a:r>
              <a:rPr lang="ar-SA" sz="3200" dirty="0" smtClean="0"/>
              <a:t> المشاركة أو الحضور. </a:t>
            </a:r>
          </a:p>
          <a:p>
            <a:endParaRPr lang="ar-SA" sz="3200" dirty="0" smtClean="0"/>
          </a:p>
          <a:p>
            <a:pPr algn="ctr"/>
            <a:r>
              <a:rPr lang="ar-SA" sz="3200" b="1" dirty="0" smtClean="0"/>
              <a:t>د</a:t>
            </a:r>
            <a:r>
              <a:rPr lang="ar-SA" sz="3200" dirty="0" smtClean="0"/>
              <a:t>. </a:t>
            </a:r>
            <a:r>
              <a:rPr lang="ar-SA" sz="3200" b="1" dirty="0" smtClean="0">
                <a:cs typeface="Akhbar MT" pitchFamily="2" charset="-78"/>
              </a:rPr>
              <a:t>جمعة محمد </a:t>
            </a:r>
            <a:r>
              <a:rPr lang="ar-SA" sz="3200" b="1" dirty="0" err="1" smtClean="0">
                <a:cs typeface="Akhbar MT" pitchFamily="2" charset="-78"/>
              </a:rPr>
              <a:t>الرقيبي</a:t>
            </a:r>
            <a:endParaRPr lang="ar-SA" sz="3200" b="1" dirty="0" smtClean="0">
              <a:cs typeface="Akhbar MT" pitchFamily="2" charset="-78"/>
            </a:endParaRPr>
          </a:p>
          <a:p>
            <a:pPr algn="ctr"/>
            <a:r>
              <a:rPr lang="ar-SA" sz="3200" b="1" dirty="0" smtClean="0">
                <a:cs typeface="Akhbar MT" pitchFamily="2" charset="-78"/>
              </a:rPr>
              <a:t>رئيس الجنة التحضيرية </a:t>
            </a:r>
          </a:p>
          <a:p>
            <a:pPr algn="ctr"/>
            <a:r>
              <a:rPr lang="ar-SA" sz="3200" b="1" dirty="0" smtClean="0">
                <a:cs typeface="Akhbar MT" pitchFamily="2" charset="-78"/>
              </a:rPr>
              <a:t>لمؤتمر الخدمات المالية الإسلامية الثاني</a:t>
            </a:r>
            <a:endParaRPr lang="ar-SA" sz="3200" b="1" dirty="0">
              <a:cs typeface="Akhbar MT"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kumimoji="0" lang="ar-SA" sz="4000" b="1" i="0" u="none" strike="noStrike" kern="1200" cap="none" spc="0" normalizeH="0" baseline="0" noProof="0" dirty="0" smtClean="0">
                <a:ln>
                  <a:noFill/>
                </a:ln>
                <a:solidFill>
                  <a:schemeClr val="tx2"/>
                </a:solidFill>
                <a:effectLst/>
                <a:uLnTx/>
                <a:uFillTx/>
                <a:latin typeface="+mj-lt"/>
                <a:ea typeface="+mj-ea"/>
                <a:cs typeface="HeshamNormal" pitchFamily="2" charset="-78"/>
              </a:rPr>
              <a:t>بتنظيم</a:t>
            </a:r>
            <a:r>
              <a:rPr lang="ar-SA" sz="4000" b="1" dirty="0" smtClean="0">
                <a:solidFill>
                  <a:schemeClr val="tx2"/>
                </a:solidFill>
                <a:latin typeface="+mj-lt"/>
                <a:ea typeface="+mj-ea"/>
                <a:cs typeface="HeshamNormal" pitchFamily="2" charset="-78"/>
              </a:rPr>
              <a:t> كلاً من/  </a:t>
            </a:r>
            <a:endParaRPr kumimoji="0" lang="en-US" sz="4000" b="1" i="0" u="none" strike="noStrike" kern="1200" cap="none" spc="0" normalizeH="0" baseline="0" noProof="0" dirty="0" smtClean="0">
              <a:ln>
                <a:noFill/>
              </a:ln>
              <a:solidFill>
                <a:schemeClr val="tx2"/>
              </a:solidFill>
              <a:effectLst/>
              <a:uLnTx/>
              <a:uFillTx/>
              <a:latin typeface="+mj-lt"/>
              <a:ea typeface="+mj-ea"/>
              <a:cs typeface="ALAWI-3-26" pitchFamily="2" charset="-78"/>
            </a:endParaRPr>
          </a:p>
        </p:txBody>
      </p:sp>
      <p:pic>
        <p:nvPicPr>
          <p:cNvPr id="33794" name="صورة 1"/>
          <p:cNvPicPr>
            <a:picLocks noChangeAspect="1" noChangeArrowheads="1"/>
          </p:cNvPicPr>
          <p:nvPr/>
        </p:nvPicPr>
        <p:blipFill>
          <a:blip r:embed="rId2" cstate="print"/>
          <a:srcRect/>
          <a:stretch>
            <a:fillRect/>
          </a:stretch>
        </p:blipFill>
        <p:spPr bwMode="auto">
          <a:xfrm>
            <a:off x="2286000" y="1524000"/>
            <a:ext cx="4712949" cy="5105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checkerboard(across)">
                                      <p:cBhvr>
                                        <p:cTn id="7" dur="5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lang="ar-SA" sz="4000" b="1" dirty="0" smtClean="0">
                <a:solidFill>
                  <a:schemeClr val="tx2"/>
                </a:solidFill>
                <a:cs typeface="HeshamNormal" pitchFamily="2" charset="-78"/>
              </a:rPr>
              <a:t>بتنظيم كلا من/  </a:t>
            </a:r>
            <a:endParaRPr lang="en-US" sz="4000" b="1" dirty="0" smtClean="0">
              <a:solidFill>
                <a:schemeClr val="tx2"/>
              </a:solidFill>
              <a:cs typeface="ALAWI-3-26" pitchFamily="2" charset="-78"/>
            </a:endParaRPr>
          </a:p>
        </p:txBody>
      </p:sp>
      <p:pic>
        <p:nvPicPr>
          <p:cNvPr id="34818" name="صورة 10"/>
          <p:cNvPicPr>
            <a:picLocks noChangeAspect="1" noChangeArrowheads="1"/>
          </p:cNvPicPr>
          <p:nvPr/>
        </p:nvPicPr>
        <p:blipFill>
          <a:blip r:embed="rId2" cstate="print">
            <a:clrChange>
              <a:clrFrom>
                <a:srgbClr val="818181"/>
              </a:clrFrom>
              <a:clrTo>
                <a:srgbClr val="818181">
                  <a:alpha val="0"/>
                </a:srgbClr>
              </a:clrTo>
            </a:clrChange>
          </a:blip>
          <a:srcRect/>
          <a:stretch>
            <a:fillRect/>
          </a:stretch>
        </p:blipFill>
        <p:spPr bwMode="auto">
          <a:xfrm>
            <a:off x="2362200" y="1524000"/>
            <a:ext cx="4445000" cy="4953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box(in)">
                                      <p:cBhvr>
                                        <p:cTn id="7" dur="20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kumimoji="0" lang="ar-SA" sz="4000" b="0" i="0" u="none" strike="noStrike" kern="1200" cap="none" spc="0" normalizeH="0" baseline="0" noProof="0" dirty="0" smtClean="0">
                <a:ln>
                  <a:noFill/>
                </a:ln>
                <a:solidFill>
                  <a:schemeClr val="tx2"/>
                </a:solidFill>
                <a:effectLst/>
                <a:uLnTx/>
                <a:uFillTx/>
                <a:latin typeface="+mj-lt"/>
                <a:ea typeface="+mj-ea"/>
                <a:cs typeface="HeshamNormal" pitchFamily="2" charset="-78"/>
              </a:rPr>
              <a:t>وبالتعاون مع/</a:t>
            </a:r>
            <a:endParaRPr kumimoji="0" lang="en-US" sz="4000" b="0" i="0" u="none" strike="noStrike" kern="1200" cap="none" spc="0" normalizeH="0" baseline="0" noProof="0" dirty="0" smtClean="0">
              <a:ln>
                <a:noFill/>
              </a:ln>
              <a:solidFill>
                <a:schemeClr val="tx2"/>
              </a:solidFill>
              <a:effectLst/>
              <a:uLnTx/>
              <a:uFillTx/>
              <a:latin typeface="+mj-lt"/>
              <a:ea typeface="+mj-ea"/>
              <a:cs typeface="HeshamNormal" pitchFamily="2" charset="-78"/>
            </a:endParaRPr>
          </a:p>
        </p:txBody>
      </p:sp>
      <p:pic>
        <p:nvPicPr>
          <p:cNvPr id="35842" name="صورة 3"/>
          <p:cNvPicPr>
            <a:picLocks noChangeAspect="1" noChangeArrowheads="1"/>
          </p:cNvPicPr>
          <p:nvPr/>
        </p:nvPicPr>
        <p:blipFill>
          <a:blip r:embed="rId2" cstate="print"/>
          <a:srcRect/>
          <a:stretch>
            <a:fillRect/>
          </a:stretch>
        </p:blipFill>
        <p:spPr bwMode="auto">
          <a:xfrm>
            <a:off x="2394878" y="1613332"/>
            <a:ext cx="4158322" cy="486366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box(in)">
                                      <p:cBhvr>
                                        <p:cTn id="7" dur="20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kumimoji="0" lang="ar-SA" sz="4000" b="0" i="0" u="none" strike="noStrike" kern="1200" cap="none" spc="0" normalizeH="0" baseline="0" noProof="0" dirty="0" smtClean="0">
                <a:ln>
                  <a:noFill/>
                </a:ln>
                <a:solidFill>
                  <a:schemeClr val="tx2"/>
                </a:solidFill>
                <a:effectLst/>
                <a:uLnTx/>
                <a:uFillTx/>
                <a:latin typeface="+mj-lt"/>
                <a:ea typeface="+mj-ea"/>
                <a:cs typeface="HeshamNormal" pitchFamily="2" charset="-78"/>
              </a:rPr>
              <a:t>وبرعاية /</a:t>
            </a:r>
            <a:endParaRPr kumimoji="0" lang="en-US" sz="4000" b="0" i="0" u="none" strike="noStrike" kern="1200" cap="none" spc="0" normalizeH="0" baseline="0" noProof="0" dirty="0" smtClean="0">
              <a:ln>
                <a:noFill/>
              </a:ln>
              <a:solidFill>
                <a:schemeClr val="tx2"/>
              </a:solidFill>
              <a:effectLst/>
              <a:uLnTx/>
              <a:uFillTx/>
              <a:latin typeface="+mj-lt"/>
              <a:ea typeface="+mj-ea"/>
              <a:cs typeface="HeshamNormal" pitchFamily="2" charset="-78"/>
            </a:endParaRPr>
          </a:p>
        </p:txBody>
      </p:sp>
      <p:grpSp>
        <p:nvGrpSpPr>
          <p:cNvPr id="8" name="مجموعة 7"/>
          <p:cNvGrpSpPr/>
          <p:nvPr/>
        </p:nvGrpSpPr>
        <p:grpSpPr>
          <a:xfrm>
            <a:off x="1219200" y="5842337"/>
            <a:ext cx="6705600" cy="1015663"/>
            <a:chOff x="1219200" y="5842337"/>
            <a:chExt cx="6705600" cy="1015663"/>
          </a:xfrm>
        </p:grpSpPr>
        <p:sp>
          <p:nvSpPr>
            <p:cNvPr id="3" name="مربع نص 2"/>
            <p:cNvSpPr txBox="1"/>
            <p:nvPr/>
          </p:nvSpPr>
          <p:spPr>
            <a:xfrm>
              <a:off x="1219200" y="5842337"/>
              <a:ext cx="6705600" cy="1015663"/>
            </a:xfrm>
            <a:prstGeom prst="rect">
              <a:avLst/>
            </a:prstGeom>
            <a:solidFill>
              <a:srgbClr val="EAF73D"/>
            </a:solidFill>
          </p:spPr>
          <p:style>
            <a:lnRef idx="0">
              <a:schemeClr val="accent4"/>
            </a:lnRef>
            <a:fillRef idx="3">
              <a:schemeClr val="accent4"/>
            </a:fillRef>
            <a:effectRef idx="3">
              <a:schemeClr val="accent4"/>
            </a:effectRef>
            <a:fontRef idx="minor">
              <a:schemeClr val="lt1"/>
            </a:fontRef>
          </p:style>
          <p:txBody>
            <a:bodyPr wrap="square" rtlCol="1">
              <a:spAutoFit/>
            </a:bodyPr>
            <a:lstStyle/>
            <a:p>
              <a:pPr algn="ctr"/>
              <a:r>
                <a:rPr lang="ar-SA" sz="6000" b="1" dirty="0" smtClean="0">
                  <a:solidFill>
                    <a:schemeClr val="accent4">
                      <a:lumMod val="50000"/>
                    </a:schemeClr>
                  </a:solidFill>
                  <a:cs typeface="Hesham Free" pitchFamily="2" charset="-78"/>
                </a:rPr>
                <a:t>الرعاية الذهبية </a:t>
              </a:r>
              <a:endParaRPr lang="ar-SA" sz="6000" b="1" dirty="0">
                <a:solidFill>
                  <a:schemeClr val="accent4">
                    <a:lumMod val="50000"/>
                  </a:schemeClr>
                </a:solidFill>
                <a:cs typeface="Hesham Free" pitchFamily="2" charset="-78"/>
              </a:endParaRPr>
            </a:p>
          </p:txBody>
        </p:sp>
        <p:pic>
          <p:nvPicPr>
            <p:cNvPr id="4" name="صورة 3"/>
            <p:cNvPicPr/>
            <p:nvPr/>
          </p:nvPicPr>
          <p:blipFill>
            <a:blip r:embed="rId2" cstate="print">
              <a:clrChange>
                <a:clrFrom>
                  <a:srgbClr val="FDFDFD"/>
                </a:clrFrom>
                <a:clrTo>
                  <a:srgbClr val="FDFDFD">
                    <a:alpha val="0"/>
                  </a:srgbClr>
                </a:clrTo>
              </a:clrChange>
            </a:blip>
            <a:srcRect/>
            <a:stretch>
              <a:fillRect/>
            </a:stretch>
          </p:blipFill>
          <p:spPr bwMode="auto">
            <a:xfrm>
              <a:off x="6172200" y="5915024"/>
              <a:ext cx="609600" cy="838200"/>
            </a:xfrm>
            <a:prstGeom prst="rect">
              <a:avLst/>
            </a:prstGeom>
            <a:noFill/>
            <a:ln w="9525">
              <a:noFill/>
              <a:miter lim="800000"/>
              <a:headEnd/>
              <a:tailEnd/>
            </a:ln>
          </p:spPr>
        </p:pic>
        <p:pic>
          <p:nvPicPr>
            <p:cNvPr id="5" name="صورة 4"/>
            <p:cNvPicPr/>
            <p:nvPr/>
          </p:nvPicPr>
          <p:blipFill>
            <a:blip r:embed="rId2" cstate="print">
              <a:clrChange>
                <a:clrFrom>
                  <a:srgbClr val="FDFDFD"/>
                </a:clrFrom>
                <a:clrTo>
                  <a:srgbClr val="FDFDFD">
                    <a:alpha val="0"/>
                  </a:srgbClr>
                </a:clrTo>
              </a:clrChange>
            </a:blip>
            <a:srcRect/>
            <a:stretch>
              <a:fillRect/>
            </a:stretch>
          </p:blipFill>
          <p:spPr bwMode="auto">
            <a:xfrm>
              <a:off x="2438400" y="5934072"/>
              <a:ext cx="609600" cy="838200"/>
            </a:xfrm>
            <a:prstGeom prst="rect">
              <a:avLst/>
            </a:prstGeom>
            <a:noFill/>
            <a:ln w="9525">
              <a:noFill/>
              <a:miter lim="800000"/>
              <a:headEnd/>
              <a:tailEnd/>
            </a:ln>
          </p:spPr>
        </p:pic>
      </p:grpSp>
      <p:pic>
        <p:nvPicPr>
          <p:cNvPr id="9" name="صورة 8"/>
          <p:cNvPicPr/>
          <p:nvPr/>
        </p:nvPicPr>
        <p:blipFill>
          <a:blip r:embed="rId3" cstate="print"/>
          <a:srcRect/>
          <a:stretch>
            <a:fillRect/>
          </a:stretch>
        </p:blipFill>
        <p:spPr bwMode="auto">
          <a:xfrm>
            <a:off x="381000" y="1524000"/>
            <a:ext cx="8534400" cy="4267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out)">
                                      <p:cBhvr>
                                        <p:cTn id="7"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62000" y="274638"/>
            <a:ext cx="8001000" cy="792162"/>
          </a:xfrm>
          <a:prstGeom prst="rect">
            <a:avLst/>
          </a:prstGeom>
        </p:spPr>
        <p:style>
          <a:lnRef idx="0">
            <a:schemeClr val="accent4"/>
          </a:lnRef>
          <a:fillRef idx="3">
            <a:schemeClr val="accent4"/>
          </a:fillRef>
          <a:effectRef idx="3">
            <a:schemeClr val="accent4"/>
          </a:effectRef>
          <a:fontRef idx="minor">
            <a:schemeClr val="lt1"/>
          </a:fontRef>
        </p:style>
        <p:txBody>
          <a:bodyPr/>
          <a:lstStyle/>
          <a:p>
            <a:pPr lvl="0">
              <a:spcBef>
                <a:spcPct val="0"/>
              </a:spcBef>
              <a:defRPr/>
            </a:pPr>
            <a:r>
              <a:rPr kumimoji="0" lang="ar-SA" sz="4000" b="0" i="0" u="none" strike="noStrike" kern="1200" cap="none" spc="0" normalizeH="0" baseline="0" noProof="0" dirty="0" smtClean="0">
                <a:ln>
                  <a:noFill/>
                </a:ln>
                <a:solidFill>
                  <a:schemeClr val="tx2"/>
                </a:solidFill>
                <a:effectLst/>
                <a:uLnTx/>
                <a:uFillTx/>
                <a:latin typeface="+mj-lt"/>
                <a:ea typeface="+mj-ea"/>
                <a:cs typeface="HeshamNormal" pitchFamily="2" charset="-78"/>
              </a:rPr>
              <a:t>وبرعاية /</a:t>
            </a:r>
            <a:endParaRPr kumimoji="0" lang="en-US" sz="4000" b="0" i="0" u="none" strike="noStrike" kern="1200" cap="none" spc="0" normalizeH="0" baseline="0" noProof="0" dirty="0" smtClean="0">
              <a:ln>
                <a:noFill/>
              </a:ln>
              <a:solidFill>
                <a:schemeClr val="tx2"/>
              </a:solidFill>
              <a:effectLst/>
              <a:uLnTx/>
              <a:uFillTx/>
              <a:latin typeface="+mj-lt"/>
              <a:ea typeface="+mj-ea"/>
              <a:cs typeface="HeshamNormal" pitchFamily="2" charset="-78"/>
            </a:endParaRPr>
          </a:p>
        </p:txBody>
      </p:sp>
      <p:sp>
        <p:nvSpPr>
          <p:cNvPr id="11" name="مربع نص 10"/>
          <p:cNvSpPr txBox="1"/>
          <p:nvPr/>
        </p:nvSpPr>
        <p:spPr>
          <a:xfrm>
            <a:off x="1219200" y="5842337"/>
            <a:ext cx="6705600" cy="1015663"/>
          </a:xfrm>
          <a:prstGeom prst="rect">
            <a:avLst/>
          </a:prstGeom>
          <a:solidFill>
            <a:srgbClr val="EAF73D"/>
          </a:solidFill>
        </p:spPr>
        <p:style>
          <a:lnRef idx="0">
            <a:schemeClr val="accent4"/>
          </a:lnRef>
          <a:fillRef idx="3">
            <a:schemeClr val="accent4"/>
          </a:fillRef>
          <a:effectRef idx="3">
            <a:schemeClr val="accent4"/>
          </a:effectRef>
          <a:fontRef idx="minor">
            <a:schemeClr val="lt1"/>
          </a:fontRef>
        </p:style>
        <p:txBody>
          <a:bodyPr wrap="square" rtlCol="1">
            <a:spAutoFit/>
          </a:bodyPr>
          <a:lstStyle/>
          <a:p>
            <a:pPr algn="ctr"/>
            <a:r>
              <a:rPr lang="ar-SA" sz="6000" b="1" dirty="0" smtClean="0">
                <a:solidFill>
                  <a:schemeClr val="accent4">
                    <a:lumMod val="50000"/>
                  </a:schemeClr>
                </a:solidFill>
                <a:cs typeface="Hesham Free" pitchFamily="2" charset="-78"/>
              </a:rPr>
              <a:t>الرعاية الذهبية </a:t>
            </a:r>
            <a:endParaRPr lang="ar-SA" sz="6000" b="1" dirty="0">
              <a:solidFill>
                <a:schemeClr val="accent4">
                  <a:lumMod val="50000"/>
                </a:schemeClr>
              </a:solidFill>
              <a:cs typeface="Hesham Free" pitchFamily="2" charset="-78"/>
            </a:endParaRPr>
          </a:p>
        </p:txBody>
      </p:sp>
      <p:pic>
        <p:nvPicPr>
          <p:cNvPr id="12" name="صورة 11"/>
          <p:cNvPicPr/>
          <p:nvPr/>
        </p:nvPicPr>
        <p:blipFill>
          <a:blip r:embed="rId2" cstate="print">
            <a:clrChange>
              <a:clrFrom>
                <a:srgbClr val="FDFDFD"/>
              </a:clrFrom>
              <a:clrTo>
                <a:srgbClr val="FDFDFD">
                  <a:alpha val="0"/>
                </a:srgbClr>
              </a:clrTo>
            </a:clrChange>
          </a:blip>
          <a:srcRect/>
          <a:stretch>
            <a:fillRect/>
          </a:stretch>
        </p:blipFill>
        <p:spPr bwMode="auto">
          <a:xfrm>
            <a:off x="6172200" y="5915024"/>
            <a:ext cx="609600" cy="838200"/>
          </a:xfrm>
          <a:prstGeom prst="rect">
            <a:avLst/>
          </a:prstGeom>
          <a:noFill/>
          <a:ln w="9525">
            <a:noFill/>
            <a:miter lim="800000"/>
            <a:headEnd/>
            <a:tailEnd/>
          </a:ln>
        </p:spPr>
      </p:pic>
      <p:pic>
        <p:nvPicPr>
          <p:cNvPr id="13" name="صورة 12"/>
          <p:cNvPicPr/>
          <p:nvPr/>
        </p:nvPicPr>
        <p:blipFill>
          <a:blip r:embed="rId2" cstate="print">
            <a:clrChange>
              <a:clrFrom>
                <a:srgbClr val="FDFDFD"/>
              </a:clrFrom>
              <a:clrTo>
                <a:srgbClr val="FDFDFD">
                  <a:alpha val="0"/>
                </a:srgbClr>
              </a:clrTo>
            </a:clrChange>
          </a:blip>
          <a:srcRect/>
          <a:stretch>
            <a:fillRect/>
          </a:stretch>
        </p:blipFill>
        <p:spPr bwMode="auto">
          <a:xfrm>
            <a:off x="2438400" y="5934072"/>
            <a:ext cx="609600" cy="838200"/>
          </a:xfrm>
          <a:prstGeom prst="rect">
            <a:avLst/>
          </a:prstGeom>
          <a:noFill/>
          <a:ln w="9525">
            <a:noFill/>
            <a:miter lim="800000"/>
            <a:headEnd/>
            <a:tailEnd/>
          </a:ln>
        </p:spPr>
      </p:pic>
      <p:pic>
        <p:nvPicPr>
          <p:cNvPr id="37890" name="صورة 5"/>
          <p:cNvPicPr>
            <a:picLocks noChangeAspect="1" noChangeArrowheads="1"/>
          </p:cNvPicPr>
          <p:nvPr/>
        </p:nvPicPr>
        <p:blipFill>
          <a:blip r:embed="rId3" cstate="print"/>
          <a:srcRect/>
          <a:stretch>
            <a:fillRect/>
          </a:stretch>
        </p:blipFill>
        <p:spPr bwMode="auto">
          <a:xfrm>
            <a:off x="2590800" y="1538288"/>
            <a:ext cx="4038600" cy="4267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ox(out)">
                                      <p:cBhvr>
                                        <p:cTn id="7" dur="30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ألوان متوسطة">
  <a:themeElements>
    <a:clrScheme name="ألوان متوسطة">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ألوان متوسطة">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ألوان متوسطة">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647</TotalTime>
  <Words>559</Words>
  <Application>Microsoft Office PowerPoint</Application>
  <PresentationFormat>عرض على الشاشة (3:4)‏</PresentationFormat>
  <Paragraphs>140</Paragraphs>
  <Slides>32</Slides>
  <Notes>0</Notes>
  <HiddenSlides>0</HiddenSlides>
  <MMClips>0</MMClips>
  <ScaleCrop>false</ScaleCrop>
  <HeadingPairs>
    <vt:vector size="4" baseType="variant">
      <vt:variant>
        <vt:lpstr>سمة</vt:lpstr>
      </vt:variant>
      <vt:variant>
        <vt:i4>1</vt:i4>
      </vt:variant>
      <vt:variant>
        <vt:lpstr>عناوين الشرائح</vt:lpstr>
      </vt:variant>
      <vt:variant>
        <vt:i4>32</vt:i4>
      </vt:variant>
    </vt:vector>
  </HeadingPairs>
  <TitlesOfParts>
    <vt:vector size="33" baseType="lpstr">
      <vt:lpstr>ألوان متوسطة</vt:lpstr>
      <vt:lpstr>27-28 / 04 /2010</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vector>
  </TitlesOfParts>
  <Company>HCAFP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068</dc:creator>
  <cp:lastModifiedBy>hp</cp:lastModifiedBy>
  <cp:revision>36</cp:revision>
  <dcterms:created xsi:type="dcterms:W3CDTF">2009-06-08T08:01:57Z</dcterms:created>
  <dcterms:modified xsi:type="dcterms:W3CDTF">2003-01-15T05:26:37Z</dcterms:modified>
</cp:coreProperties>
</file>